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League Spartan" panose="020B0604020202020204" charset="0"/>
      <p:regular r:id="rId14"/>
    </p:embeddedFont>
    <p:embeddedFont>
      <p:font typeface="Poppins" panose="000005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95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svg"/><Relationship Id="rId7" Type="http://schemas.openxmlformats.org/officeDocument/2006/relationships/image" Target="../media/image25.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6.svg"/><Relationship Id="rId3" Type="http://schemas.openxmlformats.org/officeDocument/2006/relationships/image" Target="../media/image33.svg"/><Relationship Id="rId7" Type="http://schemas.openxmlformats.org/officeDocument/2006/relationships/image" Target="../media/image25.svg"/><Relationship Id="rId12"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svg"/><Relationship Id="rId5" Type="http://schemas.openxmlformats.org/officeDocument/2006/relationships/image" Target="../media/image17.sv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7.svg"/><Relationship Id="rId7" Type="http://schemas.openxmlformats.org/officeDocument/2006/relationships/image" Target="../media/image5.png"/><Relationship Id="rId12"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image" Target="../media/image30.png"/><Relationship Id="rId4" Type="http://schemas.openxmlformats.org/officeDocument/2006/relationships/image" Target="../media/image38.jpe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e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4.svg"/><Relationship Id="rId3" Type="http://schemas.openxmlformats.org/officeDocument/2006/relationships/image" Target="../media/image7.jpeg"/><Relationship Id="rId7" Type="http://schemas.openxmlformats.org/officeDocument/2006/relationships/image" Target="../media/image5.pn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3.jpeg"/><Relationship Id="rId5" Type="http://schemas.openxmlformats.org/officeDocument/2006/relationships/image" Target="../media/image11.png"/><Relationship Id="rId15" Type="http://schemas.openxmlformats.org/officeDocument/2006/relationships/image" Target="../media/image15.svg"/><Relationship Id="rId10" Type="http://schemas.openxmlformats.org/officeDocument/2006/relationships/image" Target="../media/image9.svg"/><Relationship Id="rId4" Type="http://schemas.openxmlformats.org/officeDocument/2006/relationships/image" Target="../media/image10.png"/><Relationship Id="rId9" Type="http://schemas.openxmlformats.org/officeDocument/2006/relationships/image" Target="../media/image8.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5.sv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14.png"/><Relationship Id="rId17"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3.jpeg"/><Relationship Id="rId5" Type="http://schemas.openxmlformats.org/officeDocument/2006/relationships/image" Target="../media/image5.png"/><Relationship Id="rId15" Type="http://schemas.openxmlformats.org/officeDocument/2006/relationships/image" Target="../media/image21.svg"/><Relationship Id="rId10" Type="http://schemas.openxmlformats.org/officeDocument/2006/relationships/image" Target="../media/image19.svg"/><Relationship Id="rId4" Type="http://schemas.openxmlformats.org/officeDocument/2006/relationships/image" Target="../media/image4.svg"/><Relationship Id="rId9" Type="http://schemas.openxmlformats.org/officeDocument/2006/relationships/image" Target="../media/image18.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3.png"/><Relationship Id="rId18" Type="http://schemas.openxmlformats.org/officeDocument/2006/relationships/image" Target="../media/image23.png"/><Relationship Id="rId3" Type="http://schemas.openxmlformats.org/officeDocument/2006/relationships/image" Target="../media/image5.png"/><Relationship Id="rId21" Type="http://schemas.openxmlformats.org/officeDocument/2006/relationships/image" Target="../media/image31.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0.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image" Target="../media/image27.svg"/><Relationship Id="rId19" Type="http://schemas.openxmlformats.org/officeDocument/2006/relationships/image" Target="../media/image13.jpeg"/><Relationship Id="rId4" Type="http://schemas.openxmlformats.org/officeDocument/2006/relationships/image" Target="../media/image6.svg"/><Relationship Id="rId9" Type="http://schemas.openxmlformats.org/officeDocument/2006/relationships/image" Target="../media/image26.png"/><Relationship Id="rId1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1.svg"/><Relationship Id="rId3" Type="http://schemas.openxmlformats.org/officeDocument/2006/relationships/image" Target="../media/image33.svg"/><Relationship Id="rId7" Type="http://schemas.openxmlformats.org/officeDocument/2006/relationships/image" Target="../media/image25.svg"/><Relationship Id="rId12"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svg"/><Relationship Id="rId5" Type="http://schemas.openxmlformats.org/officeDocument/2006/relationships/image" Target="../media/image17.svg"/><Relationship Id="rId15" Type="http://schemas.openxmlformats.org/officeDocument/2006/relationships/image" Target="../media/image23.pn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31.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svg"/><Relationship Id="rId7" Type="http://schemas.openxmlformats.org/officeDocument/2006/relationships/image" Target="../media/image25.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svg"/><Relationship Id="rId7" Type="http://schemas.openxmlformats.org/officeDocument/2006/relationships/image" Target="../media/image25.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svg"/><Relationship Id="rId7" Type="http://schemas.openxmlformats.org/officeDocument/2006/relationships/image" Target="../media/image25.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5444" r="-15444"/>
            </a:stretch>
          </a:blipFill>
        </p:spPr>
      </p:sp>
      <p:grpSp>
        <p:nvGrpSpPr>
          <p:cNvPr id="3" name="Group 3"/>
          <p:cNvGrpSpPr>
            <a:grpSpLocks noChangeAspect="1"/>
          </p:cNvGrpSpPr>
          <p:nvPr/>
        </p:nvGrpSpPr>
        <p:grpSpPr>
          <a:xfrm rot="-1083260">
            <a:off x="10288005" y="-1247143"/>
            <a:ext cx="9776444" cy="10097112"/>
            <a:chOff x="0" y="0"/>
            <a:chExt cx="6350000" cy="6558280"/>
          </a:xfrm>
        </p:grpSpPr>
        <p:sp>
          <p:nvSpPr>
            <p:cNvPr id="4" name="Freeform 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10374" b="-10374"/>
              </a:stretch>
            </a:blipFill>
          </p:spPr>
        </p:sp>
        <p:sp>
          <p:nvSpPr>
            <p:cNvPr id="5" name="Freeform 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EA788"/>
            </a:solidFill>
          </p:spPr>
        </p:sp>
      </p:grpSp>
      <p:sp>
        <p:nvSpPr>
          <p:cNvPr id="6" name="Freeform 6"/>
          <p:cNvSpPr/>
          <p:nvPr/>
        </p:nvSpPr>
        <p:spPr>
          <a:xfrm rot="-1059828">
            <a:off x="-1224873" y="1831518"/>
            <a:ext cx="11279853" cy="10181045"/>
          </a:xfrm>
          <a:custGeom>
            <a:avLst/>
            <a:gdLst/>
            <a:ahLst/>
            <a:cxnLst/>
            <a:rect l="l" t="t" r="r" b="b"/>
            <a:pathLst>
              <a:path w="11279853" h="10181045">
                <a:moveTo>
                  <a:pt x="0" y="0"/>
                </a:moveTo>
                <a:lnTo>
                  <a:pt x="11279852" y="0"/>
                </a:lnTo>
                <a:lnTo>
                  <a:pt x="11279852" y="10181045"/>
                </a:lnTo>
                <a:lnTo>
                  <a:pt x="0" y="10181045"/>
                </a:lnTo>
                <a:lnTo>
                  <a:pt x="0" y="0"/>
                </a:lnTo>
                <a:close/>
              </a:path>
            </a:pathLst>
          </a:custGeom>
          <a:blipFill>
            <a:blip r:embed="rId4">
              <a:extLst>
                <a:ext uri="{96DAC541-7B7A-43D3-8B79-37D633B846F1}">
                  <asvg:svgBlip xmlns:asvg="http://schemas.microsoft.com/office/drawing/2016/SVG/main" r:embed="rId5"/>
                </a:ext>
              </a:extLst>
            </a:blip>
            <a:stretch>
              <a:fillRect l="-118688"/>
            </a:stretch>
          </a:blipFill>
        </p:spPr>
      </p:sp>
      <p:grpSp>
        <p:nvGrpSpPr>
          <p:cNvPr id="7" name="Group 7"/>
          <p:cNvGrpSpPr/>
          <p:nvPr/>
        </p:nvGrpSpPr>
        <p:grpSpPr>
          <a:xfrm>
            <a:off x="7661445" y="9138599"/>
            <a:ext cx="2882434" cy="28824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0" name="Group 10"/>
          <p:cNvGrpSpPr/>
          <p:nvPr/>
        </p:nvGrpSpPr>
        <p:grpSpPr>
          <a:xfrm>
            <a:off x="-1441217" y="-1441217"/>
            <a:ext cx="2882434" cy="28824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3" name="Freeform 13"/>
          <p:cNvSpPr/>
          <p:nvPr/>
        </p:nvSpPr>
        <p:spPr>
          <a:xfrm rot="-1059828">
            <a:off x="-2217587" y="-1208432"/>
            <a:ext cx="6492574" cy="3137242"/>
          </a:xfrm>
          <a:custGeom>
            <a:avLst/>
            <a:gdLst/>
            <a:ahLst/>
            <a:cxnLst/>
            <a:rect l="l" t="t" r="r" b="b"/>
            <a:pathLst>
              <a:path w="6492574" h="3137242">
                <a:moveTo>
                  <a:pt x="0" y="0"/>
                </a:moveTo>
                <a:lnTo>
                  <a:pt x="6492574" y="0"/>
                </a:lnTo>
                <a:lnTo>
                  <a:pt x="6492574" y="3137242"/>
                </a:lnTo>
                <a:lnTo>
                  <a:pt x="0" y="3137242"/>
                </a:lnTo>
                <a:lnTo>
                  <a:pt x="0" y="0"/>
                </a:lnTo>
                <a:close/>
              </a:path>
            </a:pathLst>
          </a:custGeom>
          <a:blipFill>
            <a:blip r:embed="rId6">
              <a:extLst>
                <a:ext uri="{96DAC541-7B7A-43D3-8B79-37D633B846F1}">
                  <asvg:svgBlip xmlns:asvg="http://schemas.microsoft.com/office/drawing/2016/SVG/main" r:embed="rId7"/>
                </a:ext>
              </a:extLst>
            </a:blip>
            <a:stretch>
              <a:fillRect l="-17076"/>
            </a:stretch>
          </a:blipFill>
        </p:spPr>
      </p:sp>
      <p:sp>
        <p:nvSpPr>
          <p:cNvPr id="14" name="Freeform 14"/>
          <p:cNvSpPr/>
          <p:nvPr/>
        </p:nvSpPr>
        <p:spPr>
          <a:xfrm rot="9551778">
            <a:off x="15770395" y="8302111"/>
            <a:ext cx="6492574" cy="3137242"/>
          </a:xfrm>
          <a:custGeom>
            <a:avLst/>
            <a:gdLst/>
            <a:ahLst/>
            <a:cxnLst/>
            <a:rect l="l" t="t" r="r" b="b"/>
            <a:pathLst>
              <a:path w="6492574" h="3137242">
                <a:moveTo>
                  <a:pt x="0" y="0"/>
                </a:moveTo>
                <a:lnTo>
                  <a:pt x="6492573" y="0"/>
                </a:lnTo>
                <a:lnTo>
                  <a:pt x="6492573" y="3137242"/>
                </a:lnTo>
                <a:lnTo>
                  <a:pt x="0" y="3137242"/>
                </a:lnTo>
                <a:lnTo>
                  <a:pt x="0" y="0"/>
                </a:lnTo>
                <a:close/>
              </a:path>
            </a:pathLst>
          </a:custGeom>
          <a:blipFill>
            <a:blip r:embed="rId4">
              <a:extLst>
                <a:ext uri="{96DAC541-7B7A-43D3-8B79-37D633B846F1}">
                  <asvg:svgBlip xmlns:asvg="http://schemas.microsoft.com/office/drawing/2016/SVG/main" r:embed="rId5"/>
                </a:ext>
              </a:extLst>
            </a:blip>
            <a:stretch>
              <a:fillRect l="-17076"/>
            </a:stretch>
          </a:blipFill>
        </p:spPr>
      </p:sp>
      <p:sp>
        <p:nvSpPr>
          <p:cNvPr id="15" name="TextBox 15"/>
          <p:cNvSpPr txBox="1"/>
          <p:nvPr/>
        </p:nvSpPr>
        <p:spPr>
          <a:xfrm>
            <a:off x="696858" y="4923989"/>
            <a:ext cx="9508346" cy="2818945"/>
          </a:xfrm>
          <a:prstGeom prst="rect">
            <a:avLst/>
          </a:prstGeom>
        </p:spPr>
        <p:txBody>
          <a:bodyPr lIns="0" tIns="0" rIns="0" bIns="0" rtlCol="0" anchor="t">
            <a:spAutoFit/>
          </a:bodyPr>
          <a:lstStyle/>
          <a:p>
            <a:pPr algn="l">
              <a:lnSpc>
                <a:spcPts val="7359"/>
              </a:lnSpc>
            </a:pPr>
            <a:r>
              <a:rPr lang="en-US" sz="6690">
                <a:solidFill>
                  <a:srgbClr val="FFFFFF"/>
                </a:solidFill>
                <a:latin typeface="League Spartan"/>
                <a:ea typeface="League Spartan"/>
                <a:cs typeface="League Spartan"/>
                <a:sym typeface="League Spartan"/>
              </a:rPr>
              <a:t>POTENSI DESTINASI WISATA ALAM KUNYI (RUMEDE)</a:t>
            </a:r>
          </a:p>
        </p:txBody>
      </p:sp>
      <p:sp>
        <p:nvSpPr>
          <p:cNvPr id="16" name="TextBox 16"/>
          <p:cNvSpPr txBox="1"/>
          <p:nvPr/>
        </p:nvSpPr>
        <p:spPr>
          <a:xfrm>
            <a:off x="696858" y="7740264"/>
            <a:ext cx="6632745" cy="636518"/>
          </a:xfrm>
          <a:prstGeom prst="rect">
            <a:avLst/>
          </a:prstGeom>
        </p:spPr>
        <p:txBody>
          <a:bodyPr lIns="0" tIns="0" rIns="0" bIns="0" rtlCol="0" anchor="t">
            <a:spAutoFit/>
          </a:bodyPr>
          <a:lstStyle/>
          <a:p>
            <a:pPr algn="l">
              <a:lnSpc>
                <a:spcPts val="4932"/>
              </a:lnSpc>
            </a:pPr>
            <a:r>
              <a:rPr lang="en-US" sz="3523">
                <a:solidFill>
                  <a:srgbClr val="FFFFFF"/>
                </a:solidFill>
                <a:latin typeface="Poppins"/>
                <a:ea typeface="Poppins"/>
                <a:cs typeface="Poppins"/>
                <a:sym typeface="Poppins"/>
              </a:rPr>
              <a:t>By : Indriani Mardiah Anshar</a:t>
            </a:r>
          </a:p>
          <a:p>
            <a:pPr algn="l">
              <a:lnSpc>
                <a:spcPts val="4932"/>
              </a:lnSpc>
              <a:spcBef>
                <a:spcPct val="0"/>
              </a:spcBef>
            </a:pPr>
            <a:r>
              <a:rPr lang="en-US" sz="3523">
                <a:solidFill>
                  <a:srgbClr val="FFFFFF"/>
                </a:solidFill>
                <a:latin typeface="Poppins"/>
                <a:ea typeface="Poppins"/>
                <a:cs typeface="Poppins"/>
                <a:sym typeface="Poppins"/>
              </a:rPr>
              <a:t>D0425314</a:t>
            </a:r>
          </a:p>
        </p:txBody>
      </p:sp>
      <p:sp>
        <p:nvSpPr>
          <p:cNvPr id="17" name="TextBox 17"/>
          <p:cNvSpPr txBox="1"/>
          <p:nvPr/>
        </p:nvSpPr>
        <p:spPr>
          <a:xfrm>
            <a:off x="696858" y="3635302"/>
            <a:ext cx="8267185" cy="1119907"/>
          </a:xfrm>
          <a:prstGeom prst="rect">
            <a:avLst/>
          </a:prstGeom>
        </p:spPr>
        <p:txBody>
          <a:bodyPr lIns="0" tIns="0" rIns="0" bIns="0" rtlCol="0" anchor="t">
            <a:spAutoFit/>
          </a:bodyPr>
          <a:lstStyle/>
          <a:p>
            <a:pPr algn="l">
              <a:lnSpc>
                <a:spcPts val="4365"/>
              </a:lnSpc>
            </a:pPr>
            <a:r>
              <a:rPr lang="en-US" sz="3968">
                <a:solidFill>
                  <a:srgbClr val="FFFFFF"/>
                </a:solidFill>
                <a:latin typeface="League Spartan"/>
                <a:ea typeface="League Spartan"/>
                <a:cs typeface="League Spartan"/>
                <a:sym typeface="League Spartan"/>
              </a:rPr>
              <a:t>TUGAS MANAJEMEN ORGANISASI BISNIS (MOB)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EA788"/>
        </a:solidFill>
        <a:effectLst/>
      </p:bgPr>
    </p:bg>
    <p:spTree>
      <p:nvGrpSpPr>
        <p:cNvPr id="1" name=""/>
        <p:cNvGrpSpPr/>
        <p:nvPr/>
      </p:nvGrpSpPr>
      <p:grpSpPr>
        <a:xfrm>
          <a:off x="0" y="0"/>
          <a:ext cx="0" cy="0"/>
          <a:chOff x="0" y="0"/>
          <a:chExt cx="0" cy="0"/>
        </a:xfrm>
      </p:grpSpPr>
      <p:sp>
        <p:nvSpPr>
          <p:cNvPr id="3" name="Freeform 3"/>
          <p:cNvSpPr/>
          <p:nvPr/>
        </p:nvSpPr>
        <p:spPr>
          <a:xfrm>
            <a:off x="14920634" y="1034311"/>
            <a:ext cx="2105666" cy="1152374"/>
          </a:xfrm>
          <a:custGeom>
            <a:avLst/>
            <a:gdLst/>
            <a:ahLst/>
            <a:cxnLst/>
            <a:rect l="l" t="t" r="r" b="b"/>
            <a:pathLst>
              <a:path w="2105666" h="1152374">
                <a:moveTo>
                  <a:pt x="0" y="0"/>
                </a:moveTo>
                <a:lnTo>
                  <a:pt x="2105666" y="0"/>
                </a:lnTo>
                <a:lnTo>
                  <a:pt x="2105666" y="1152373"/>
                </a:lnTo>
                <a:lnTo>
                  <a:pt x="0" y="1152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108974" y="9434301"/>
            <a:ext cx="2882434" cy="288243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7" name="Freeform 7"/>
          <p:cNvSpPr/>
          <p:nvPr/>
        </p:nvSpPr>
        <p:spPr>
          <a:xfrm rot="5400000">
            <a:off x="15611937" y="8858114"/>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r="-61751"/>
            </a:stretch>
          </a:blipFill>
        </p:spPr>
      </p:sp>
      <p:grpSp>
        <p:nvGrpSpPr>
          <p:cNvPr id="8" name="Group 8"/>
          <p:cNvGrpSpPr/>
          <p:nvPr/>
        </p:nvGrpSpPr>
        <p:grpSpPr>
          <a:xfrm>
            <a:off x="7702783" y="-4878046"/>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482803" y="777694"/>
            <a:ext cx="9212667" cy="1665608"/>
            <a:chOff x="0" y="0"/>
            <a:chExt cx="12283556" cy="2220810"/>
          </a:xfrm>
        </p:grpSpPr>
        <p:sp>
          <p:nvSpPr>
            <p:cNvPr id="12" name="Freeform 12"/>
            <p:cNvSpPr/>
            <p:nvPr/>
          </p:nvSpPr>
          <p:spPr>
            <a:xfrm>
              <a:off x="364449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902738"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5" name="Group 15"/>
          <p:cNvGrpSpPr/>
          <p:nvPr/>
        </p:nvGrpSpPr>
        <p:grpSpPr>
          <a:xfrm>
            <a:off x="9144000" y="546086"/>
            <a:ext cx="6380596" cy="9539109"/>
            <a:chOff x="0" y="0"/>
            <a:chExt cx="658567" cy="984570"/>
          </a:xfrm>
        </p:grpSpPr>
        <p:sp>
          <p:nvSpPr>
            <p:cNvPr id="16" name="Freeform 16"/>
            <p:cNvSpPr/>
            <p:nvPr/>
          </p:nvSpPr>
          <p:spPr>
            <a:xfrm>
              <a:off x="0" y="0"/>
              <a:ext cx="658567" cy="984570"/>
            </a:xfrm>
            <a:custGeom>
              <a:avLst/>
              <a:gdLst/>
              <a:ahLst/>
              <a:cxnLst/>
              <a:rect l="l" t="t" r="r" b="b"/>
              <a:pathLst>
                <a:path w="658567" h="984570">
                  <a:moveTo>
                    <a:pt x="27907" y="0"/>
                  </a:moveTo>
                  <a:lnTo>
                    <a:pt x="630660" y="0"/>
                  </a:lnTo>
                  <a:cubicBezTo>
                    <a:pt x="646073" y="0"/>
                    <a:pt x="658567" y="12494"/>
                    <a:pt x="658567" y="27907"/>
                  </a:cubicBezTo>
                  <a:lnTo>
                    <a:pt x="658567" y="956663"/>
                  </a:lnTo>
                  <a:cubicBezTo>
                    <a:pt x="658567" y="972075"/>
                    <a:pt x="646073" y="984570"/>
                    <a:pt x="630660" y="984570"/>
                  </a:cubicBezTo>
                  <a:lnTo>
                    <a:pt x="27907" y="984570"/>
                  </a:lnTo>
                  <a:cubicBezTo>
                    <a:pt x="12494" y="984570"/>
                    <a:pt x="0" y="972075"/>
                    <a:pt x="0" y="956663"/>
                  </a:cubicBezTo>
                  <a:lnTo>
                    <a:pt x="0" y="27907"/>
                  </a:lnTo>
                  <a:cubicBezTo>
                    <a:pt x="0" y="12494"/>
                    <a:pt x="12494" y="0"/>
                    <a:pt x="27907" y="0"/>
                  </a:cubicBezTo>
                  <a:close/>
                </a:path>
              </a:pathLst>
            </a:custGeom>
            <a:blipFill>
              <a:blip r:embed="rId8"/>
              <a:stretch>
                <a:fillRect l="-22075" r="-27356"/>
              </a:stretch>
            </a:blipFill>
          </p:spPr>
        </p:sp>
      </p:grpSp>
      <p:grpSp>
        <p:nvGrpSpPr>
          <p:cNvPr id="17" name="Group 17"/>
          <p:cNvGrpSpPr/>
          <p:nvPr/>
        </p:nvGrpSpPr>
        <p:grpSpPr>
          <a:xfrm>
            <a:off x="6822042" y="4664746"/>
            <a:ext cx="3190298" cy="4769555"/>
            <a:chOff x="0" y="0"/>
            <a:chExt cx="658567" cy="984570"/>
          </a:xfrm>
        </p:grpSpPr>
        <p:sp>
          <p:nvSpPr>
            <p:cNvPr id="18" name="Freeform 18"/>
            <p:cNvSpPr/>
            <p:nvPr/>
          </p:nvSpPr>
          <p:spPr>
            <a:xfrm>
              <a:off x="0" y="0"/>
              <a:ext cx="658567" cy="984570"/>
            </a:xfrm>
            <a:custGeom>
              <a:avLst/>
              <a:gdLst/>
              <a:ahLst/>
              <a:cxnLst/>
              <a:rect l="l" t="t" r="r" b="b"/>
              <a:pathLst>
                <a:path w="658567" h="984570">
                  <a:moveTo>
                    <a:pt x="55814" y="0"/>
                  </a:moveTo>
                  <a:lnTo>
                    <a:pt x="602753" y="0"/>
                  </a:lnTo>
                  <a:cubicBezTo>
                    <a:pt x="617556" y="0"/>
                    <a:pt x="631752" y="5880"/>
                    <a:pt x="642219" y="16348"/>
                  </a:cubicBezTo>
                  <a:cubicBezTo>
                    <a:pt x="652687" y="26815"/>
                    <a:pt x="658567" y="41011"/>
                    <a:pt x="658567" y="55814"/>
                  </a:cubicBezTo>
                  <a:lnTo>
                    <a:pt x="658567" y="928756"/>
                  </a:lnTo>
                  <a:cubicBezTo>
                    <a:pt x="658567" y="943558"/>
                    <a:pt x="652687" y="957755"/>
                    <a:pt x="642219" y="968222"/>
                  </a:cubicBezTo>
                  <a:cubicBezTo>
                    <a:pt x="631752" y="978689"/>
                    <a:pt x="617556" y="984570"/>
                    <a:pt x="602753" y="984570"/>
                  </a:cubicBezTo>
                  <a:lnTo>
                    <a:pt x="55814" y="984570"/>
                  </a:lnTo>
                  <a:cubicBezTo>
                    <a:pt x="41011" y="984570"/>
                    <a:pt x="26815" y="978689"/>
                    <a:pt x="16348" y="968222"/>
                  </a:cubicBezTo>
                  <a:cubicBezTo>
                    <a:pt x="5880" y="957755"/>
                    <a:pt x="0" y="943558"/>
                    <a:pt x="0" y="928756"/>
                  </a:cubicBezTo>
                  <a:lnTo>
                    <a:pt x="0" y="55814"/>
                  </a:lnTo>
                  <a:cubicBezTo>
                    <a:pt x="0" y="41011"/>
                    <a:pt x="5880" y="26815"/>
                    <a:pt x="16348" y="16348"/>
                  </a:cubicBezTo>
                  <a:cubicBezTo>
                    <a:pt x="26815" y="5880"/>
                    <a:pt x="41011" y="0"/>
                    <a:pt x="55814" y="0"/>
                  </a:cubicBezTo>
                  <a:close/>
                </a:path>
              </a:pathLst>
            </a:custGeom>
            <a:blipFill>
              <a:blip r:embed="rId9"/>
              <a:stretch>
                <a:fillRect l="-24750" r="-24750"/>
              </a:stretch>
            </a:blipFill>
          </p:spPr>
        </p:sp>
      </p:grpSp>
      <p:sp>
        <p:nvSpPr>
          <p:cNvPr id="19" name="TextBox 19"/>
          <p:cNvSpPr txBox="1"/>
          <p:nvPr/>
        </p:nvSpPr>
        <p:spPr>
          <a:xfrm>
            <a:off x="313421" y="1104900"/>
            <a:ext cx="7620220" cy="1212850"/>
          </a:xfrm>
          <a:prstGeom prst="rect">
            <a:avLst/>
          </a:prstGeom>
        </p:spPr>
        <p:txBody>
          <a:bodyPr lIns="0" tIns="0" rIns="0" bIns="0" rtlCol="0" anchor="t">
            <a:spAutoFit/>
          </a:bodyPr>
          <a:lstStyle/>
          <a:p>
            <a:pPr algn="l">
              <a:lnSpc>
                <a:spcPts val="9349"/>
              </a:lnSpc>
            </a:pPr>
            <a:r>
              <a:rPr lang="en-US" sz="8499">
                <a:solidFill>
                  <a:srgbClr val="626953"/>
                </a:solidFill>
                <a:latin typeface="League Spartan"/>
                <a:ea typeface="League Spartan"/>
                <a:cs typeface="League Spartan"/>
                <a:sym typeface="League Spartan"/>
              </a:rPr>
              <a:t>DESAIN HI-FI</a:t>
            </a:r>
          </a:p>
        </p:txBody>
      </p:sp>
      <p:sp>
        <p:nvSpPr>
          <p:cNvPr id="20" name="TextBox 20"/>
          <p:cNvSpPr txBox="1"/>
          <p:nvPr/>
        </p:nvSpPr>
        <p:spPr>
          <a:xfrm>
            <a:off x="591137" y="2983199"/>
            <a:ext cx="7826054" cy="1238250"/>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GALERY PENGUNJUNG</a:t>
            </a:r>
          </a:p>
        </p:txBody>
      </p:sp>
      <p:sp>
        <p:nvSpPr>
          <p:cNvPr id="21" name="TextBox 21"/>
          <p:cNvSpPr txBox="1"/>
          <p:nvPr/>
        </p:nvSpPr>
        <p:spPr>
          <a:xfrm>
            <a:off x="591137" y="4383140"/>
            <a:ext cx="6173893" cy="3484277"/>
          </a:xfrm>
          <a:prstGeom prst="rect">
            <a:avLst/>
          </a:prstGeom>
        </p:spPr>
        <p:txBody>
          <a:bodyPr lIns="0" tIns="0" rIns="0" bIns="0" rtlCol="0" anchor="t">
            <a:spAutoFit/>
          </a:bodyPr>
          <a:lstStyle/>
          <a:p>
            <a:pPr algn="just">
              <a:lnSpc>
                <a:spcPts val="2760"/>
              </a:lnSpc>
              <a:spcBef>
                <a:spcPct val="0"/>
              </a:spcBef>
            </a:pPr>
            <a:r>
              <a:rPr lang="en-US" sz="1971" dirty="0">
                <a:solidFill>
                  <a:srgbClr val="FEFEFE"/>
                </a:solidFill>
                <a:latin typeface="Poppins"/>
                <a:ea typeface="Poppins"/>
                <a:cs typeface="Poppins"/>
                <a:sym typeface="Poppins"/>
              </a:rPr>
              <a:t>Halaman </a:t>
            </a:r>
            <a:r>
              <a:rPr lang="en-US" sz="1971" dirty="0" err="1">
                <a:solidFill>
                  <a:srgbClr val="FEFEFE"/>
                </a:solidFill>
                <a:latin typeface="Poppins"/>
                <a:ea typeface="Poppins"/>
                <a:cs typeface="Poppins"/>
                <a:sym typeface="Poppins"/>
              </a:rPr>
              <a:t>Galeri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Pengunjung</a:t>
            </a:r>
            <a:r>
              <a:rPr lang="en-US" sz="1971" dirty="0">
                <a:solidFill>
                  <a:srgbClr val="FEFEFE"/>
                </a:solidFill>
                <a:latin typeface="Poppins"/>
                <a:ea typeface="Poppins"/>
                <a:cs typeface="Poppins"/>
                <a:sym typeface="Poppins"/>
              </a:rPr>
              <a:t> pada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mobile </a:t>
            </a:r>
            <a:r>
              <a:rPr lang="en-US" sz="1971" dirty="0" err="1">
                <a:solidFill>
                  <a:srgbClr val="FEFEFE"/>
                </a:solidFill>
                <a:latin typeface="Poppins"/>
                <a:ea typeface="Poppins"/>
                <a:cs typeface="Poppins"/>
                <a:sym typeface="Poppins"/>
              </a:rPr>
              <a:t>destinasi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wisata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sebagai</a:t>
            </a:r>
            <a:r>
              <a:rPr lang="en-US" sz="1971" dirty="0">
                <a:solidFill>
                  <a:srgbClr val="FEFEFE"/>
                </a:solidFill>
                <a:latin typeface="Poppins"/>
                <a:ea typeface="Poppins"/>
                <a:cs typeface="Poppins"/>
                <a:sym typeface="Poppins"/>
              </a:rPr>
              <a:t> social proof dan </a:t>
            </a:r>
            <a:r>
              <a:rPr lang="en-US" sz="1971" dirty="0" err="1">
                <a:solidFill>
                  <a:srgbClr val="FEFEFE"/>
                </a:solidFill>
                <a:latin typeface="Poppins"/>
                <a:ea typeface="Poppins"/>
                <a:cs typeface="Poppins"/>
                <a:sym typeface="Poppins"/>
              </a:rPr>
              <a:t>alat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pemasaran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berbasis</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konten</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kuat</a:t>
            </a:r>
            <a:r>
              <a:rPr lang="en-US" sz="1971" dirty="0">
                <a:solidFill>
                  <a:srgbClr val="FEFEFE"/>
                </a:solidFill>
                <a:latin typeface="Poppins"/>
                <a:ea typeface="Poppins"/>
                <a:cs typeface="Poppins"/>
                <a:sym typeface="Poppins"/>
              </a:rPr>
              <a:t>, di mana </a:t>
            </a:r>
            <a:r>
              <a:rPr lang="en-US" sz="1971" dirty="0" err="1">
                <a:solidFill>
                  <a:srgbClr val="FEFEFE"/>
                </a:solidFill>
                <a:latin typeface="Poppins"/>
                <a:ea typeface="Poppins"/>
                <a:cs typeface="Poppins"/>
                <a:sym typeface="Poppins"/>
              </a:rPr>
              <a:t>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utamanya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adalah</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mendorong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keterlibatan</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kepercayaan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dengan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menampilkan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koleksi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foto</a:t>
            </a:r>
            <a:r>
              <a:rPr lang="en-US" sz="1971" dirty="0">
                <a:solidFill>
                  <a:srgbClr val="FEFEFE"/>
                </a:solidFill>
                <a:latin typeface="Poppins"/>
                <a:ea typeface="Poppins"/>
                <a:cs typeface="Poppins"/>
                <a:sym typeface="Poppins"/>
              </a:rPr>
              <a:t> dan video </a:t>
            </a:r>
            <a:r>
              <a:rPr lang="en-US" sz="1971" dirty="0" err="1">
                <a:solidFill>
                  <a:srgbClr val="FEFEFE"/>
                </a:solidFill>
                <a:latin typeface="Poppins"/>
                <a:ea typeface="Poppins"/>
                <a:cs typeface="Poppins"/>
                <a:sym typeface="Poppins"/>
              </a:rPr>
              <a:t>nyata</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diunggah</a:t>
            </a:r>
            <a:r>
              <a:rPr lang="en-US" sz="1971" dirty="0">
                <a:solidFill>
                  <a:srgbClr val="FEFEFE"/>
                </a:solidFill>
                <a:latin typeface="Poppins"/>
                <a:ea typeface="Poppins"/>
                <a:cs typeface="Poppins"/>
                <a:sym typeface="Poppins"/>
              </a:rPr>
              <a:t> oleh </a:t>
            </a:r>
            <a:r>
              <a:rPr lang="en-US" sz="1971" dirty="0" err="1">
                <a:solidFill>
                  <a:srgbClr val="FEFEFE"/>
                </a:solidFill>
                <a:latin typeface="Poppins"/>
                <a:ea typeface="Poppins"/>
                <a:cs typeface="Poppins"/>
                <a:sym typeface="Poppins"/>
              </a:rPr>
              <a:t>pengunjung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sebelumnya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Dengan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memamerkan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pengalaman</a:t>
            </a:r>
            <a:r>
              <a:rPr lang="en-US" sz="1971" dirty="0">
                <a:solidFill>
                  <a:srgbClr val="FEFEFE"/>
                </a:solidFill>
                <a:latin typeface="Poppins"/>
                <a:ea typeface="Poppins"/>
                <a:cs typeface="Poppins"/>
                <a:sym typeface="Poppins"/>
              </a:rPr>
              <a:t> visual </a:t>
            </a:r>
            <a:r>
              <a:rPr lang="en-US" sz="1971" dirty="0" err="1">
                <a:solidFill>
                  <a:srgbClr val="FEFEFE"/>
                </a:solidFill>
                <a:latin typeface="Poppins"/>
                <a:ea typeface="Poppins"/>
                <a:cs typeface="Poppins"/>
                <a:sym typeface="Poppins"/>
              </a:rPr>
              <a:t>autentik</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dari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berbagai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sudut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pandang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bukan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foto</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resmi</a:t>
            </a:r>
            <a:r>
              <a:rPr lang="en-US" sz="1971" dirty="0">
                <a:solidFill>
                  <a:srgbClr val="FEFEFE"/>
                </a:solidFill>
                <a:latin typeface="Poppins"/>
                <a:ea typeface="Poppins"/>
                <a:cs typeface="Poppins"/>
                <a:sym typeface="Poppins"/>
              </a:rPr>
              <a:t>)</a:t>
            </a:r>
          </a:p>
        </p:txBody>
      </p:sp>
      <p:sp>
        <p:nvSpPr>
          <p:cNvPr id="24" name="TextBox 20">
            <a:extLst>
              <a:ext uri="{FF2B5EF4-FFF2-40B4-BE49-F238E27FC236}">
                <a16:creationId xmlns:a16="http://schemas.microsoft.com/office/drawing/2014/main" id="{B2E07E96-8271-0B27-6DD4-9A124CE12399}"/>
              </a:ext>
            </a:extLst>
          </p:cNvPr>
          <p:cNvSpPr txBox="1"/>
          <p:nvPr/>
        </p:nvSpPr>
        <p:spPr>
          <a:xfrm>
            <a:off x="-7084460" y="2983199"/>
            <a:ext cx="5509902" cy="619125"/>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LOKASI</a:t>
            </a:r>
          </a:p>
        </p:txBody>
      </p:sp>
      <p:sp>
        <p:nvSpPr>
          <p:cNvPr id="25" name="TextBox 21">
            <a:extLst>
              <a:ext uri="{FF2B5EF4-FFF2-40B4-BE49-F238E27FC236}">
                <a16:creationId xmlns:a16="http://schemas.microsoft.com/office/drawing/2014/main" id="{D0F766FF-B5F8-6A1C-2638-C984A944843A}"/>
              </a:ext>
            </a:extLst>
          </p:cNvPr>
          <p:cNvSpPr txBox="1"/>
          <p:nvPr/>
        </p:nvSpPr>
        <p:spPr>
          <a:xfrm>
            <a:off x="-7084460" y="4383140"/>
            <a:ext cx="6173893" cy="2441115"/>
          </a:xfrm>
          <a:prstGeom prst="rect">
            <a:avLst/>
          </a:prstGeom>
        </p:spPr>
        <p:txBody>
          <a:bodyPr lIns="0" tIns="0" rIns="0" bIns="0" rtlCol="0" anchor="t">
            <a:spAutoFit/>
          </a:bodyPr>
          <a:lstStyle/>
          <a:p>
            <a:pPr algn="just">
              <a:lnSpc>
                <a:spcPts val="2760"/>
              </a:lnSpc>
            </a:pPr>
            <a:r>
              <a:rPr lang="en-US" sz="1971" spc="102" dirty="0" err="1">
                <a:solidFill>
                  <a:srgbClr val="FEFEFE"/>
                </a:solidFill>
                <a:latin typeface="Poppins"/>
                <a:ea typeface="Poppins"/>
                <a:cs typeface="Poppins"/>
                <a:sym typeface="Poppins"/>
              </a:rPr>
              <a:t>halaman</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ini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sering</a:t>
            </a:r>
            <a:r>
              <a:rPr lang="en-US" sz="1971" spc="102" dirty="0">
                <a:solidFill>
                  <a:srgbClr val="FEFEFE"/>
                </a:solidFill>
                <a:latin typeface="Poppins"/>
                <a:ea typeface="Poppins"/>
                <a:cs typeface="Poppins"/>
                <a:sym typeface="Poppins"/>
              </a:rPr>
              <a:t> kali </a:t>
            </a:r>
            <a:r>
              <a:rPr lang="en-US" sz="1971" spc="102" dirty="0" err="1">
                <a:solidFill>
                  <a:srgbClr val="FEFEFE"/>
                </a:solidFill>
                <a:latin typeface="Poppins"/>
                <a:ea typeface="Poppins"/>
                <a:cs typeface="Poppins"/>
                <a:sym typeface="Poppins"/>
              </a:rPr>
              <a:t>terintegrasi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dengan</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peta</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untuk</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memfasilitasi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navigasi</a:t>
            </a:r>
            <a:r>
              <a:rPr lang="en-US" sz="1971" spc="102" dirty="0">
                <a:solidFill>
                  <a:srgbClr val="FEFEFE"/>
                </a:solidFill>
                <a:latin typeface="Poppins"/>
                <a:ea typeface="Poppins"/>
                <a:cs typeface="Poppins"/>
                <a:sym typeface="Poppins"/>
              </a:rPr>
              <a:t> real-time (</a:t>
            </a:r>
            <a:r>
              <a:rPr lang="en-US" sz="1971" spc="102" dirty="0" err="1">
                <a:solidFill>
                  <a:srgbClr val="FEFEFE"/>
                </a:solidFill>
                <a:latin typeface="Poppins"/>
                <a:ea typeface="Poppins"/>
                <a:cs typeface="Poppins"/>
                <a:sym typeface="Poppins"/>
              </a:rPr>
              <a:t>seperti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petunjuk</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arah</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untuk</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mempermudah</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calon</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pengunjung</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menemukanlokasi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destinasi</a:t>
            </a:r>
            <a:r>
              <a:rPr lang="en-US" sz="1971" spc="102" dirty="0">
                <a:solidFill>
                  <a:srgbClr val="FEFEFE"/>
                </a:solidFill>
                <a:latin typeface="Poppins"/>
                <a:ea typeface="Poppins"/>
                <a:cs typeface="Poppins"/>
                <a:sym typeface="Poppins"/>
              </a:rPr>
              <a:t> , </a:t>
            </a:r>
            <a:r>
              <a:rPr lang="en-US" sz="1971" spc="102" dirty="0" err="1">
                <a:solidFill>
                  <a:srgbClr val="FEFEFE"/>
                </a:solidFill>
                <a:latin typeface="Poppins"/>
                <a:ea typeface="Poppins"/>
                <a:cs typeface="Poppins"/>
                <a:sym typeface="Poppins"/>
              </a:rPr>
              <a:t>ini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sudah</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terhubung</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dengan</a:t>
            </a:r>
            <a:r>
              <a:rPr lang="en-US" sz="1971" spc="102" dirty="0">
                <a:solidFill>
                  <a:srgbClr val="FEFEFE"/>
                </a:solidFill>
                <a:latin typeface="Poppins"/>
                <a:ea typeface="Poppins"/>
                <a:cs typeface="Poppins"/>
                <a:sym typeface="Poppins"/>
              </a:rPr>
              <a:t> GPS.</a:t>
            </a:r>
          </a:p>
          <a:p>
            <a:pPr algn="just">
              <a:lnSpc>
                <a:spcPts val="2760"/>
              </a:lnSpc>
              <a:spcBef>
                <a:spcPct val="0"/>
              </a:spcBef>
            </a:pPr>
            <a:endParaRPr lang="en-US" sz="1971" spc="102" dirty="0">
              <a:solidFill>
                <a:srgbClr val="FEFEFE"/>
              </a:solidFill>
              <a:latin typeface="Poppins"/>
              <a:ea typeface="Poppins"/>
              <a:cs typeface="Poppins"/>
              <a:sym typeface="Poppins"/>
            </a:endParaRPr>
          </a:p>
        </p:txBody>
      </p:sp>
      <p:sp>
        <p:nvSpPr>
          <p:cNvPr id="26" name="TextBox 20">
            <a:extLst>
              <a:ext uri="{FF2B5EF4-FFF2-40B4-BE49-F238E27FC236}">
                <a16:creationId xmlns:a16="http://schemas.microsoft.com/office/drawing/2014/main" id="{439C0706-8493-8673-2619-68C107E19E0A}"/>
              </a:ext>
            </a:extLst>
          </p:cNvPr>
          <p:cNvSpPr txBox="1"/>
          <p:nvPr/>
        </p:nvSpPr>
        <p:spPr>
          <a:xfrm>
            <a:off x="591137" y="11036620"/>
            <a:ext cx="8138728" cy="619125"/>
          </a:xfrm>
          <a:prstGeom prst="rect">
            <a:avLst/>
          </a:prstGeom>
        </p:spPr>
        <p:txBody>
          <a:bodyPr lIns="0" tIns="0" rIns="0" bIns="0" rtlCol="0" anchor="t">
            <a:spAutoFit/>
          </a:bodyPr>
          <a:lstStyle/>
          <a:p>
            <a:pPr algn="l">
              <a:lnSpc>
                <a:spcPts val="4892"/>
              </a:lnSpc>
            </a:pPr>
            <a:r>
              <a:rPr lang="en-US" sz="4077" dirty="0">
                <a:solidFill>
                  <a:srgbClr val="FFFFFF"/>
                </a:solidFill>
                <a:latin typeface="League Spartan"/>
                <a:ea typeface="League Spartan"/>
                <a:cs typeface="League Spartan"/>
                <a:sym typeface="League Spartan"/>
              </a:rPr>
              <a:t>HALAMAN PEMBELIAN PAKET</a:t>
            </a:r>
          </a:p>
          <a:p>
            <a:pPr algn="l">
              <a:lnSpc>
                <a:spcPts val="4892"/>
              </a:lnSpc>
            </a:pPr>
            <a:r>
              <a:rPr lang="en-US" sz="4077" dirty="0">
                <a:solidFill>
                  <a:srgbClr val="FFFFFF"/>
                </a:solidFill>
                <a:latin typeface="League Spartan"/>
                <a:ea typeface="League Spartan"/>
                <a:cs typeface="League Spartan"/>
                <a:sym typeface="League Spartan"/>
              </a:rPr>
              <a:t>DAN RESERVASI LOKASI</a:t>
            </a:r>
          </a:p>
        </p:txBody>
      </p:sp>
      <p:sp>
        <p:nvSpPr>
          <p:cNvPr id="27" name="TextBox 21">
            <a:extLst>
              <a:ext uri="{FF2B5EF4-FFF2-40B4-BE49-F238E27FC236}">
                <a16:creationId xmlns:a16="http://schemas.microsoft.com/office/drawing/2014/main" id="{79270393-E381-D190-42F9-8FC07836D552}"/>
              </a:ext>
            </a:extLst>
          </p:cNvPr>
          <p:cNvSpPr txBox="1"/>
          <p:nvPr/>
        </p:nvSpPr>
        <p:spPr>
          <a:xfrm>
            <a:off x="591137" y="12436561"/>
            <a:ext cx="6173893" cy="3831997"/>
          </a:xfrm>
          <a:prstGeom prst="rect">
            <a:avLst/>
          </a:prstGeom>
        </p:spPr>
        <p:txBody>
          <a:bodyPr lIns="0" tIns="0" rIns="0" bIns="0" rtlCol="0" anchor="t">
            <a:spAutoFit/>
          </a:bodyPr>
          <a:lstStyle/>
          <a:p>
            <a:pPr algn="just">
              <a:lnSpc>
                <a:spcPts val="2760"/>
              </a:lnSpc>
              <a:spcBef>
                <a:spcPct val="0"/>
              </a:spcBef>
            </a:pPr>
            <a:r>
              <a:rPr lang="en-US" sz="1971" dirty="0" err="1">
                <a:solidFill>
                  <a:srgbClr val="FEFEFE"/>
                </a:solidFill>
                <a:latin typeface="Poppins"/>
                <a:ea typeface="Poppins"/>
                <a:cs typeface="Poppins"/>
                <a:sym typeface="Poppins"/>
              </a:rPr>
              <a:t>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halaman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Pembelian</a:t>
            </a:r>
            <a:r>
              <a:rPr lang="en-US" sz="1971" dirty="0">
                <a:solidFill>
                  <a:srgbClr val="FEFEFE"/>
                </a:solidFill>
                <a:latin typeface="Poppins"/>
                <a:ea typeface="Poppins"/>
                <a:cs typeface="Poppins"/>
                <a:sym typeface="Poppins"/>
              </a:rPr>
              <a:t> Paket dan </a:t>
            </a:r>
            <a:r>
              <a:rPr lang="en-US" sz="1971" dirty="0" err="1">
                <a:solidFill>
                  <a:srgbClr val="FEFEFE"/>
                </a:solidFill>
                <a:latin typeface="Poppins"/>
                <a:ea typeface="Poppins"/>
                <a:cs typeface="Poppins"/>
                <a:sym typeface="Poppins"/>
              </a:rPr>
              <a:t>Reservasi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Tempat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Destinasi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Wisata</a:t>
            </a:r>
            <a:r>
              <a:rPr lang="en-US" sz="1971" dirty="0">
                <a:solidFill>
                  <a:srgbClr val="FEFEFE"/>
                </a:solidFill>
                <a:latin typeface="Poppins"/>
                <a:ea typeface="Poppins"/>
                <a:cs typeface="Poppins"/>
                <a:sym typeface="Poppins"/>
              </a:rPr>
              <a:t>" pada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mobile </a:t>
            </a:r>
            <a:r>
              <a:rPr lang="en-US" sz="1971" dirty="0" err="1">
                <a:solidFill>
                  <a:srgbClr val="FEFEFE"/>
                </a:solidFill>
                <a:latin typeface="Poppins"/>
                <a:ea typeface="Poppins"/>
                <a:cs typeface="Poppins"/>
                <a:sym typeface="Poppins"/>
              </a:rPr>
              <a:t>adalah</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menjadi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pusat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transaksi</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perencanaan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perjalanan</a:t>
            </a:r>
            <a:r>
              <a:rPr lang="en-US" sz="1971" dirty="0">
                <a:solidFill>
                  <a:srgbClr val="FEFEFE"/>
                </a:solidFill>
                <a:latin typeface="Poppins"/>
                <a:ea typeface="Poppins"/>
                <a:cs typeface="Poppins"/>
                <a:sym typeface="Poppins"/>
              </a:rPr>
              <a:t>, di mana </a:t>
            </a:r>
            <a:r>
              <a:rPr lang="en-US" sz="1971" dirty="0" err="1">
                <a:solidFill>
                  <a:srgbClr val="FEFEFE"/>
                </a:solidFill>
                <a:latin typeface="Poppins"/>
                <a:ea typeface="Poppins"/>
                <a:cs typeface="Poppins"/>
                <a:sym typeface="Poppins"/>
              </a:rPr>
              <a:t>pengguna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dapat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menjelajahi</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membandingkan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berbagai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paket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wisata</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tersedia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melihat</a:t>
            </a:r>
            <a:r>
              <a:rPr lang="en-US" sz="1971" dirty="0">
                <a:solidFill>
                  <a:srgbClr val="FEFEFE"/>
                </a:solidFill>
                <a:latin typeface="Poppins"/>
                <a:ea typeface="Poppins"/>
                <a:cs typeface="Poppins"/>
                <a:sym typeface="Poppins"/>
              </a:rPr>
              <a:t> detail </a:t>
            </a:r>
            <a:r>
              <a:rPr lang="en-US" sz="1971" dirty="0" err="1">
                <a:solidFill>
                  <a:srgbClr val="FEFEFE"/>
                </a:solidFill>
                <a:latin typeface="Poppins"/>
                <a:ea typeface="Poppins"/>
                <a:cs typeface="Poppins"/>
                <a:sym typeface="Poppins"/>
              </a:rPr>
              <a:t>harga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fasilitas</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ketersediaan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tanggal</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kemudian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melakukan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pemesanan</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pembayaran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secara</a:t>
            </a:r>
            <a:r>
              <a:rPr lang="en-US" sz="1971" dirty="0">
                <a:solidFill>
                  <a:srgbClr val="FEFEFE"/>
                </a:solidFill>
                <a:latin typeface="Poppins"/>
                <a:ea typeface="Poppins"/>
                <a:cs typeface="Poppins"/>
                <a:sym typeface="Poppins"/>
              </a:rPr>
              <a:t> real-time </a:t>
            </a:r>
            <a:r>
              <a:rPr lang="en-US" sz="1971" dirty="0" err="1">
                <a:solidFill>
                  <a:srgbClr val="FEFEFE"/>
                </a:solidFill>
                <a:latin typeface="Poppins"/>
                <a:ea typeface="Poppins"/>
                <a:cs typeface="Poppins"/>
                <a:sym typeface="Poppins"/>
              </a:rPr>
              <a:t>untuk</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mengamankan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tempat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reservasi</a:t>
            </a:r>
            <a:r>
              <a:rPr lang="en-US" sz="1971" dirty="0">
                <a:solidFill>
                  <a:srgbClr val="FEFEFE"/>
                </a:solidFill>
                <a:latin typeface="Poppins"/>
                <a:ea typeface="Poppins"/>
                <a:cs typeface="Poppins"/>
                <a:sym typeface="Poppins"/>
              </a:rPr>
              <a:t>) di </a:t>
            </a:r>
            <a:r>
              <a:rPr lang="en-US" sz="1971" dirty="0" err="1">
                <a:solidFill>
                  <a:srgbClr val="FEFEFE"/>
                </a:solidFill>
                <a:latin typeface="Poppins"/>
                <a:ea typeface="Poppins"/>
                <a:cs typeface="Poppins"/>
                <a:sym typeface="Poppins"/>
              </a:rPr>
              <a:t>berbagai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destinasi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atau</a:t>
            </a:r>
            <a:r>
              <a:rPr lang="en-US" sz="1971" dirty="0">
                <a:solidFill>
                  <a:srgbClr val="FEFEFE"/>
                </a:solidFill>
                <a:latin typeface="Poppins"/>
                <a:ea typeface="Poppins"/>
                <a:cs typeface="Poppins"/>
                <a:sym typeface="Poppins"/>
              </a:rPr>
              <a:t> acara </a:t>
            </a:r>
            <a:r>
              <a:rPr lang="en-US" sz="1971" dirty="0" err="1">
                <a:solidFill>
                  <a:srgbClr val="FEFEFE"/>
                </a:solidFill>
                <a:latin typeface="Poppins"/>
                <a:ea typeface="Poppins"/>
                <a:cs typeface="Poppins"/>
                <a:sym typeface="Poppins"/>
              </a:rPr>
              <a:t>wisata</a:t>
            </a:r>
            <a:r>
              <a:rPr lang="en-US" sz="1971" dirty="0">
                <a:solidFill>
                  <a:srgbClr val="FEFEFE"/>
                </a:solidFill>
                <a:latin typeface="Poppins"/>
                <a:ea typeface="Poppins"/>
                <a:cs typeface="Poppins"/>
                <a:sym typeface="Poppins"/>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EA788"/>
        </a:solidFill>
        <a:effectLst/>
      </p:bgPr>
    </p:bg>
    <p:spTree>
      <p:nvGrpSpPr>
        <p:cNvPr id="1" name=""/>
        <p:cNvGrpSpPr/>
        <p:nvPr/>
      </p:nvGrpSpPr>
      <p:grpSpPr>
        <a:xfrm>
          <a:off x="0" y="0"/>
          <a:ext cx="0" cy="0"/>
          <a:chOff x="0" y="0"/>
          <a:chExt cx="0" cy="0"/>
        </a:xfrm>
      </p:grpSpPr>
      <p:sp>
        <p:nvSpPr>
          <p:cNvPr id="3" name="Freeform 3"/>
          <p:cNvSpPr/>
          <p:nvPr/>
        </p:nvSpPr>
        <p:spPr>
          <a:xfrm>
            <a:off x="14984602" y="1034311"/>
            <a:ext cx="2105666" cy="1152374"/>
          </a:xfrm>
          <a:custGeom>
            <a:avLst/>
            <a:gdLst/>
            <a:ahLst/>
            <a:cxnLst/>
            <a:rect l="l" t="t" r="r" b="b"/>
            <a:pathLst>
              <a:path w="2105666" h="1152374">
                <a:moveTo>
                  <a:pt x="0" y="0"/>
                </a:moveTo>
                <a:lnTo>
                  <a:pt x="2105666" y="0"/>
                </a:lnTo>
                <a:lnTo>
                  <a:pt x="2105666" y="1152373"/>
                </a:lnTo>
                <a:lnTo>
                  <a:pt x="0" y="1152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108974" y="9434301"/>
            <a:ext cx="2882434" cy="288243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7" name="Freeform 7"/>
          <p:cNvSpPr/>
          <p:nvPr/>
        </p:nvSpPr>
        <p:spPr>
          <a:xfrm rot="5400000">
            <a:off x="15611937" y="8858114"/>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r="-61751"/>
            </a:stretch>
          </a:blipFill>
        </p:spPr>
      </p:sp>
      <p:grpSp>
        <p:nvGrpSpPr>
          <p:cNvPr id="8" name="Group 8"/>
          <p:cNvGrpSpPr/>
          <p:nvPr/>
        </p:nvGrpSpPr>
        <p:grpSpPr>
          <a:xfrm>
            <a:off x="7702783" y="-4878046"/>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482803" y="777694"/>
            <a:ext cx="9212667" cy="1665608"/>
            <a:chOff x="0" y="0"/>
            <a:chExt cx="12283556" cy="2220810"/>
          </a:xfrm>
        </p:grpSpPr>
        <p:sp>
          <p:nvSpPr>
            <p:cNvPr id="12" name="Freeform 12"/>
            <p:cNvSpPr/>
            <p:nvPr/>
          </p:nvSpPr>
          <p:spPr>
            <a:xfrm>
              <a:off x="364449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902738"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5" name="Group 15"/>
          <p:cNvGrpSpPr/>
          <p:nvPr/>
        </p:nvGrpSpPr>
        <p:grpSpPr>
          <a:xfrm>
            <a:off x="9144000" y="546086"/>
            <a:ext cx="6380596" cy="9539109"/>
            <a:chOff x="0" y="0"/>
            <a:chExt cx="658567" cy="984570"/>
          </a:xfrm>
        </p:grpSpPr>
        <p:sp>
          <p:nvSpPr>
            <p:cNvPr id="16" name="Freeform 16"/>
            <p:cNvSpPr/>
            <p:nvPr/>
          </p:nvSpPr>
          <p:spPr>
            <a:xfrm>
              <a:off x="0" y="0"/>
              <a:ext cx="658567" cy="984570"/>
            </a:xfrm>
            <a:custGeom>
              <a:avLst/>
              <a:gdLst/>
              <a:ahLst/>
              <a:cxnLst/>
              <a:rect l="l" t="t" r="r" b="b"/>
              <a:pathLst>
                <a:path w="658567" h="984570">
                  <a:moveTo>
                    <a:pt x="27907" y="0"/>
                  </a:moveTo>
                  <a:lnTo>
                    <a:pt x="630660" y="0"/>
                  </a:lnTo>
                  <a:cubicBezTo>
                    <a:pt x="646073" y="0"/>
                    <a:pt x="658567" y="12494"/>
                    <a:pt x="658567" y="27907"/>
                  </a:cubicBezTo>
                  <a:lnTo>
                    <a:pt x="658567" y="956663"/>
                  </a:lnTo>
                  <a:cubicBezTo>
                    <a:pt x="658567" y="972075"/>
                    <a:pt x="646073" y="984570"/>
                    <a:pt x="630660" y="984570"/>
                  </a:cubicBezTo>
                  <a:lnTo>
                    <a:pt x="27907" y="984570"/>
                  </a:lnTo>
                  <a:cubicBezTo>
                    <a:pt x="12494" y="984570"/>
                    <a:pt x="0" y="972075"/>
                    <a:pt x="0" y="956663"/>
                  </a:cubicBezTo>
                  <a:lnTo>
                    <a:pt x="0" y="27907"/>
                  </a:lnTo>
                  <a:cubicBezTo>
                    <a:pt x="0" y="12494"/>
                    <a:pt x="12494" y="0"/>
                    <a:pt x="27907" y="0"/>
                  </a:cubicBezTo>
                  <a:close/>
                </a:path>
              </a:pathLst>
            </a:custGeom>
            <a:blipFill>
              <a:blip r:embed="rId8"/>
              <a:stretch>
                <a:fillRect l="-21854" r="-27646"/>
              </a:stretch>
            </a:blipFill>
          </p:spPr>
        </p:sp>
      </p:grpSp>
      <p:grpSp>
        <p:nvGrpSpPr>
          <p:cNvPr id="17" name="Group 17"/>
          <p:cNvGrpSpPr/>
          <p:nvPr/>
        </p:nvGrpSpPr>
        <p:grpSpPr>
          <a:xfrm>
            <a:off x="6822042" y="4664746"/>
            <a:ext cx="3190298" cy="4769555"/>
            <a:chOff x="0" y="0"/>
            <a:chExt cx="658567" cy="984570"/>
          </a:xfrm>
        </p:grpSpPr>
        <p:sp>
          <p:nvSpPr>
            <p:cNvPr id="18" name="Freeform 18"/>
            <p:cNvSpPr/>
            <p:nvPr/>
          </p:nvSpPr>
          <p:spPr>
            <a:xfrm>
              <a:off x="0" y="0"/>
              <a:ext cx="658567" cy="984570"/>
            </a:xfrm>
            <a:custGeom>
              <a:avLst/>
              <a:gdLst/>
              <a:ahLst/>
              <a:cxnLst/>
              <a:rect l="l" t="t" r="r" b="b"/>
              <a:pathLst>
                <a:path w="658567" h="984570">
                  <a:moveTo>
                    <a:pt x="55814" y="0"/>
                  </a:moveTo>
                  <a:lnTo>
                    <a:pt x="602753" y="0"/>
                  </a:lnTo>
                  <a:cubicBezTo>
                    <a:pt x="617556" y="0"/>
                    <a:pt x="631752" y="5880"/>
                    <a:pt x="642219" y="16348"/>
                  </a:cubicBezTo>
                  <a:cubicBezTo>
                    <a:pt x="652687" y="26815"/>
                    <a:pt x="658567" y="41011"/>
                    <a:pt x="658567" y="55814"/>
                  </a:cubicBezTo>
                  <a:lnTo>
                    <a:pt x="658567" y="928756"/>
                  </a:lnTo>
                  <a:cubicBezTo>
                    <a:pt x="658567" y="943558"/>
                    <a:pt x="652687" y="957755"/>
                    <a:pt x="642219" y="968222"/>
                  </a:cubicBezTo>
                  <a:cubicBezTo>
                    <a:pt x="631752" y="978689"/>
                    <a:pt x="617556" y="984570"/>
                    <a:pt x="602753" y="984570"/>
                  </a:cubicBezTo>
                  <a:lnTo>
                    <a:pt x="55814" y="984570"/>
                  </a:lnTo>
                  <a:cubicBezTo>
                    <a:pt x="41011" y="984570"/>
                    <a:pt x="26815" y="978689"/>
                    <a:pt x="16348" y="968222"/>
                  </a:cubicBezTo>
                  <a:cubicBezTo>
                    <a:pt x="5880" y="957755"/>
                    <a:pt x="0" y="943558"/>
                    <a:pt x="0" y="928756"/>
                  </a:cubicBezTo>
                  <a:lnTo>
                    <a:pt x="0" y="55814"/>
                  </a:lnTo>
                  <a:cubicBezTo>
                    <a:pt x="0" y="41011"/>
                    <a:pt x="5880" y="26815"/>
                    <a:pt x="16348" y="16348"/>
                  </a:cubicBezTo>
                  <a:cubicBezTo>
                    <a:pt x="26815" y="5880"/>
                    <a:pt x="41011" y="0"/>
                    <a:pt x="55814" y="0"/>
                  </a:cubicBezTo>
                  <a:close/>
                </a:path>
              </a:pathLst>
            </a:custGeom>
            <a:blipFill>
              <a:blip r:embed="rId9"/>
              <a:stretch>
                <a:fillRect l="-24750" r="-24750"/>
              </a:stretch>
            </a:blipFill>
          </p:spPr>
        </p:sp>
      </p:grpSp>
      <p:sp>
        <p:nvSpPr>
          <p:cNvPr id="19" name="TextBox 19"/>
          <p:cNvSpPr txBox="1"/>
          <p:nvPr/>
        </p:nvSpPr>
        <p:spPr>
          <a:xfrm>
            <a:off x="313421" y="1104900"/>
            <a:ext cx="7620220" cy="1212850"/>
          </a:xfrm>
          <a:prstGeom prst="rect">
            <a:avLst/>
          </a:prstGeom>
        </p:spPr>
        <p:txBody>
          <a:bodyPr lIns="0" tIns="0" rIns="0" bIns="0" rtlCol="0" anchor="t">
            <a:spAutoFit/>
          </a:bodyPr>
          <a:lstStyle/>
          <a:p>
            <a:pPr algn="l">
              <a:lnSpc>
                <a:spcPts val="9349"/>
              </a:lnSpc>
            </a:pPr>
            <a:r>
              <a:rPr lang="en-US" sz="8499">
                <a:solidFill>
                  <a:srgbClr val="626953"/>
                </a:solidFill>
                <a:latin typeface="League Spartan"/>
                <a:ea typeface="League Spartan"/>
                <a:cs typeface="League Spartan"/>
                <a:sym typeface="League Spartan"/>
              </a:rPr>
              <a:t>DESAIN HI-FI</a:t>
            </a:r>
          </a:p>
        </p:txBody>
      </p:sp>
      <p:sp>
        <p:nvSpPr>
          <p:cNvPr id="20" name="TextBox 20"/>
          <p:cNvSpPr txBox="1"/>
          <p:nvPr/>
        </p:nvSpPr>
        <p:spPr>
          <a:xfrm>
            <a:off x="591137" y="2983199"/>
            <a:ext cx="8138728" cy="619125"/>
          </a:xfrm>
          <a:prstGeom prst="rect">
            <a:avLst/>
          </a:prstGeom>
        </p:spPr>
        <p:txBody>
          <a:bodyPr lIns="0" tIns="0" rIns="0" bIns="0" rtlCol="0" anchor="t">
            <a:spAutoFit/>
          </a:bodyPr>
          <a:lstStyle/>
          <a:p>
            <a:pPr algn="l">
              <a:lnSpc>
                <a:spcPts val="4892"/>
              </a:lnSpc>
            </a:pPr>
            <a:r>
              <a:rPr lang="en-US" sz="4077" dirty="0">
                <a:solidFill>
                  <a:srgbClr val="FFFFFF"/>
                </a:solidFill>
                <a:latin typeface="League Spartan"/>
                <a:ea typeface="League Spartan"/>
                <a:cs typeface="League Spartan"/>
                <a:sym typeface="League Spartan"/>
              </a:rPr>
              <a:t>HALAMAN PEMBELIAN PAKET</a:t>
            </a:r>
          </a:p>
          <a:p>
            <a:pPr algn="l">
              <a:lnSpc>
                <a:spcPts val="4892"/>
              </a:lnSpc>
            </a:pPr>
            <a:r>
              <a:rPr lang="en-US" sz="4077" dirty="0">
                <a:solidFill>
                  <a:srgbClr val="FFFFFF"/>
                </a:solidFill>
                <a:latin typeface="League Spartan"/>
                <a:ea typeface="League Spartan"/>
                <a:cs typeface="League Spartan"/>
                <a:sym typeface="League Spartan"/>
              </a:rPr>
              <a:t>DAN RESERVASI LOKASI</a:t>
            </a:r>
          </a:p>
        </p:txBody>
      </p:sp>
      <p:sp>
        <p:nvSpPr>
          <p:cNvPr id="21" name="TextBox 21"/>
          <p:cNvSpPr txBox="1"/>
          <p:nvPr/>
        </p:nvSpPr>
        <p:spPr>
          <a:xfrm>
            <a:off x="591137" y="4383140"/>
            <a:ext cx="6173893" cy="3831997"/>
          </a:xfrm>
          <a:prstGeom prst="rect">
            <a:avLst/>
          </a:prstGeom>
        </p:spPr>
        <p:txBody>
          <a:bodyPr lIns="0" tIns="0" rIns="0" bIns="0" rtlCol="0" anchor="t">
            <a:spAutoFit/>
          </a:bodyPr>
          <a:lstStyle/>
          <a:p>
            <a:pPr algn="just">
              <a:lnSpc>
                <a:spcPts val="2760"/>
              </a:lnSpc>
              <a:spcBef>
                <a:spcPct val="0"/>
              </a:spcBef>
            </a:pPr>
            <a:r>
              <a:rPr lang="en-US" sz="1971" dirty="0" err="1">
                <a:solidFill>
                  <a:srgbClr val="FEFEFE"/>
                </a:solidFill>
                <a:latin typeface="Poppins"/>
                <a:ea typeface="Poppins"/>
                <a:cs typeface="Poppins"/>
                <a:sym typeface="Poppins"/>
              </a:rPr>
              <a:t>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halaman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Pembelian</a:t>
            </a:r>
            <a:r>
              <a:rPr lang="en-US" sz="1971" dirty="0">
                <a:solidFill>
                  <a:srgbClr val="FEFEFE"/>
                </a:solidFill>
                <a:latin typeface="Poppins"/>
                <a:ea typeface="Poppins"/>
                <a:cs typeface="Poppins"/>
                <a:sym typeface="Poppins"/>
              </a:rPr>
              <a:t> Paket dan </a:t>
            </a:r>
            <a:r>
              <a:rPr lang="en-US" sz="1971" dirty="0" err="1">
                <a:solidFill>
                  <a:srgbClr val="FEFEFE"/>
                </a:solidFill>
                <a:latin typeface="Poppins"/>
                <a:ea typeface="Poppins"/>
                <a:cs typeface="Poppins"/>
                <a:sym typeface="Poppins"/>
              </a:rPr>
              <a:t>Reservasi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Tempat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Destinasi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Wisata</a:t>
            </a:r>
            <a:r>
              <a:rPr lang="en-US" sz="1971" dirty="0">
                <a:solidFill>
                  <a:srgbClr val="FEFEFE"/>
                </a:solidFill>
                <a:latin typeface="Poppins"/>
                <a:ea typeface="Poppins"/>
                <a:cs typeface="Poppins"/>
                <a:sym typeface="Poppins"/>
              </a:rPr>
              <a:t>" pada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mobile </a:t>
            </a:r>
            <a:r>
              <a:rPr lang="en-US" sz="1971" dirty="0" err="1">
                <a:solidFill>
                  <a:srgbClr val="FEFEFE"/>
                </a:solidFill>
                <a:latin typeface="Poppins"/>
                <a:ea typeface="Poppins"/>
                <a:cs typeface="Poppins"/>
                <a:sym typeface="Poppins"/>
              </a:rPr>
              <a:t>adalah</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menjadi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pusat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transaksi</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perencanaan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perjalanan</a:t>
            </a:r>
            <a:r>
              <a:rPr lang="en-US" sz="1971" dirty="0">
                <a:solidFill>
                  <a:srgbClr val="FEFEFE"/>
                </a:solidFill>
                <a:latin typeface="Poppins"/>
                <a:ea typeface="Poppins"/>
                <a:cs typeface="Poppins"/>
                <a:sym typeface="Poppins"/>
              </a:rPr>
              <a:t>, di mana </a:t>
            </a:r>
            <a:r>
              <a:rPr lang="en-US" sz="1971" dirty="0" err="1">
                <a:solidFill>
                  <a:srgbClr val="FEFEFE"/>
                </a:solidFill>
                <a:latin typeface="Poppins"/>
                <a:ea typeface="Poppins"/>
                <a:cs typeface="Poppins"/>
                <a:sym typeface="Poppins"/>
              </a:rPr>
              <a:t>pengguna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dapat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menjelajahi</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membandingkan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berbagai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paket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wisata</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tersedia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melihat</a:t>
            </a:r>
            <a:r>
              <a:rPr lang="en-US" sz="1971" dirty="0">
                <a:solidFill>
                  <a:srgbClr val="FEFEFE"/>
                </a:solidFill>
                <a:latin typeface="Poppins"/>
                <a:ea typeface="Poppins"/>
                <a:cs typeface="Poppins"/>
                <a:sym typeface="Poppins"/>
              </a:rPr>
              <a:t> detail </a:t>
            </a:r>
            <a:r>
              <a:rPr lang="en-US" sz="1971" dirty="0" err="1">
                <a:solidFill>
                  <a:srgbClr val="FEFEFE"/>
                </a:solidFill>
                <a:latin typeface="Poppins"/>
                <a:ea typeface="Poppins"/>
                <a:cs typeface="Poppins"/>
                <a:sym typeface="Poppins"/>
              </a:rPr>
              <a:t>harga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fasilitas</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ketersediaan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tanggal</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kemudian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melakukan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pemesanan</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pembayaran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secara</a:t>
            </a:r>
            <a:r>
              <a:rPr lang="en-US" sz="1971" dirty="0">
                <a:solidFill>
                  <a:srgbClr val="FEFEFE"/>
                </a:solidFill>
                <a:latin typeface="Poppins"/>
                <a:ea typeface="Poppins"/>
                <a:cs typeface="Poppins"/>
                <a:sym typeface="Poppins"/>
              </a:rPr>
              <a:t> real-time </a:t>
            </a:r>
            <a:r>
              <a:rPr lang="en-US" sz="1971" dirty="0" err="1">
                <a:solidFill>
                  <a:srgbClr val="FEFEFE"/>
                </a:solidFill>
                <a:latin typeface="Poppins"/>
                <a:ea typeface="Poppins"/>
                <a:cs typeface="Poppins"/>
                <a:sym typeface="Poppins"/>
              </a:rPr>
              <a:t>untuk</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mengamankan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tempat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reservasi</a:t>
            </a:r>
            <a:r>
              <a:rPr lang="en-US" sz="1971" dirty="0">
                <a:solidFill>
                  <a:srgbClr val="FEFEFE"/>
                </a:solidFill>
                <a:latin typeface="Poppins"/>
                <a:ea typeface="Poppins"/>
                <a:cs typeface="Poppins"/>
                <a:sym typeface="Poppins"/>
              </a:rPr>
              <a:t>) di </a:t>
            </a:r>
            <a:r>
              <a:rPr lang="en-US" sz="1971" dirty="0" err="1">
                <a:solidFill>
                  <a:srgbClr val="FEFEFE"/>
                </a:solidFill>
                <a:latin typeface="Poppins"/>
                <a:ea typeface="Poppins"/>
                <a:cs typeface="Poppins"/>
                <a:sym typeface="Poppins"/>
              </a:rPr>
              <a:t>berbagai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destinasi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atau</a:t>
            </a:r>
            <a:r>
              <a:rPr lang="en-US" sz="1971" dirty="0">
                <a:solidFill>
                  <a:srgbClr val="FEFEFE"/>
                </a:solidFill>
                <a:latin typeface="Poppins"/>
                <a:ea typeface="Poppins"/>
                <a:cs typeface="Poppins"/>
                <a:sym typeface="Poppins"/>
              </a:rPr>
              <a:t> acara </a:t>
            </a:r>
            <a:r>
              <a:rPr lang="en-US" sz="1971" dirty="0" err="1">
                <a:solidFill>
                  <a:srgbClr val="FEFEFE"/>
                </a:solidFill>
                <a:latin typeface="Poppins"/>
                <a:ea typeface="Poppins"/>
                <a:cs typeface="Poppins"/>
                <a:sym typeface="Poppins"/>
              </a:rPr>
              <a:t>wisata</a:t>
            </a:r>
            <a:r>
              <a:rPr lang="en-US" sz="1971" dirty="0">
                <a:solidFill>
                  <a:srgbClr val="FEFEFE"/>
                </a:solidFill>
                <a:latin typeface="Poppins"/>
                <a:ea typeface="Poppins"/>
                <a:cs typeface="Poppins"/>
                <a:sym typeface="Poppins"/>
              </a:rPr>
              <a:t>.</a:t>
            </a:r>
          </a:p>
        </p:txBody>
      </p:sp>
      <p:sp>
        <p:nvSpPr>
          <p:cNvPr id="24" name="TextBox 20">
            <a:extLst>
              <a:ext uri="{FF2B5EF4-FFF2-40B4-BE49-F238E27FC236}">
                <a16:creationId xmlns:a16="http://schemas.microsoft.com/office/drawing/2014/main" id="{17BDE16A-3496-518D-03C9-01571FA6352A}"/>
              </a:ext>
            </a:extLst>
          </p:cNvPr>
          <p:cNvSpPr txBox="1"/>
          <p:nvPr/>
        </p:nvSpPr>
        <p:spPr>
          <a:xfrm>
            <a:off x="-7617419" y="2983199"/>
            <a:ext cx="7826054" cy="1238250"/>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GALERY PENGUNJUNG</a:t>
            </a:r>
          </a:p>
        </p:txBody>
      </p:sp>
      <p:sp>
        <p:nvSpPr>
          <p:cNvPr id="25" name="TextBox 21">
            <a:extLst>
              <a:ext uri="{FF2B5EF4-FFF2-40B4-BE49-F238E27FC236}">
                <a16:creationId xmlns:a16="http://schemas.microsoft.com/office/drawing/2014/main" id="{E02A383C-C36A-F2B2-DD66-7A9F1A7E6E5B}"/>
              </a:ext>
            </a:extLst>
          </p:cNvPr>
          <p:cNvSpPr txBox="1"/>
          <p:nvPr/>
        </p:nvSpPr>
        <p:spPr>
          <a:xfrm>
            <a:off x="-7617419" y="4383140"/>
            <a:ext cx="6173893" cy="3484277"/>
          </a:xfrm>
          <a:prstGeom prst="rect">
            <a:avLst/>
          </a:prstGeom>
        </p:spPr>
        <p:txBody>
          <a:bodyPr lIns="0" tIns="0" rIns="0" bIns="0" rtlCol="0" anchor="t">
            <a:spAutoFit/>
          </a:bodyPr>
          <a:lstStyle/>
          <a:p>
            <a:pPr algn="just">
              <a:lnSpc>
                <a:spcPts val="2760"/>
              </a:lnSpc>
              <a:spcBef>
                <a:spcPct val="0"/>
              </a:spcBef>
            </a:pPr>
            <a:r>
              <a:rPr lang="en-US" sz="1971" dirty="0">
                <a:solidFill>
                  <a:srgbClr val="FEFEFE"/>
                </a:solidFill>
                <a:latin typeface="Poppins"/>
                <a:ea typeface="Poppins"/>
                <a:cs typeface="Poppins"/>
                <a:sym typeface="Poppins"/>
              </a:rPr>
              <a:t>Halaman </a:t>
            </a:r>
            <a:r>
              <a:rPr lang="en-US" sz="1971" dirty="0" err="1">
                <a:solidFill>
                  <a:srgbClr val="FEFEFE"/>
                </a:solidFill>
                <a:latin typeface="Poppins"/>
                <a:ea typeface="Poppins"/>
                <a:cs typeface="Poppins"/>
                <a:sym typeface="Poppins"/>
              </a:rPr>
              <a:t>Galeri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Pengunjung</a:t>
            </a:r>
            <a:r>
              <a:rPr lang="en-US" sz="1971" dirty="0">
                <a:solidFill>
                  <a:srgbClr val="FEFEFE"/>
                </a:solidFill>
                <a:latin typeface="Poppins"/>
                <a:ea typeface="Poppins"/>
                <a:cs typeface="Poppins"/>
                <a:sym typeface="Poppins"/>
              </a:rPr>
              <a:t> pada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mobile </a:t>
            </a:r>
            <a:r>
              <a:rPr lang="en-US" sz="1971" dirty="0" err="1">
                <a:solidFill>
                  <a:srgbClr val="FEFEFE"/>
                </a:solidFill>
                <a:latin typeface="Poppins"/>
                <a:ea typeface="Poppins"/>
                <a:cs typeface="Poppins"/>
                <a:sym typeface="Poppins"/>
              </a:rPr>
              <a:t>destinasi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wisata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sebagai</a:t>
            </a:r>
            <a:r>
              <a:rPr lang="en-US" sz="1971" dirty="0">
                <a:solidFill>
                  <a:srgbClr val="FEFEFE"/>
                </a:solidFill>
                <a:latin typeface="Poppins"/>
                <a:ea typeface="Poppins"/>
                <a:cs typeface="Poppins"/>
                <a:sym typeface="Poppins"/>
              </a:rPr>
              <a:t> social proof dan </a:t>
            </a:r>
            <a:r>
              <a:rPr lang="en-US" sz="1971" dirty="0" err="1">
                <a:solidFill>
                  <a:srgbClr val="FEFEFE"/>
                </a:solidFill>
                <a:latin typeface="Poppins"/>
                <a:ea typeface="Poppins"/>
                <a:cs typeface="Poppins"/>
                <a:sym typeface="Poppins"/>
              </a:rPr>
              <a:t>alat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pemasaran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berbasis</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konten</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kuat</a:t>
            </a:r>
            <a:r>
              <a:rPr lang="en-US" sz="1971" dirty="0">
                <a:solidFill>
                  <a:srgbClr val="FEFEFE"/>
                </a:solidFill>
                <a:latin typeface="Poppins"/>
                <a:ea typeface="Poppins"/>
                <a:cs typeface="Poppins"/>
                <a:sym typeface="Poppins"/>
              </a:rPr>
              <a:t>, di mana </a:t>
            </a:r>
            <a:r>
              <a:rPr lang="en-US" sz="1971" dirty="0" err="1">
                <a:solidFill>
                  <a:srgbClr val="FEFEFE"/>
                </a:solidFill>
                <a:latin typeface="Poppins"/>
                <a:ea typeface="Poppins"/>
                <a:cs typeface="Poppins"/>
                <a:sym typeface="Poppins"/>
              </a:rPr>
              <a:t>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utamanya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adalah</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mendorong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keterlibatan</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kepercayaan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dengan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menampilkan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koleksi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foto</a:t>
            </a:r>
            <a:r>
              <a:rPr lang="en-US" sz="1971" dirty="0">
                <a:solidFill>
                  <a:srgbClr val="FEFEFE"/>
                </a:solidFill>
                <a:latin typeface="Poppins"/>
                <a:ea typeface="Poppins"/>
                <a:cs typeface="Poppins"/>
                <a:sym typeface="Poppins"/>
              </a:rPr>
              <a:t> dan video </a:t>
            </a:r>
            <a:r>
              <a:rPr lang="en-US" sz="1971" dirty="0" err="1">
                <a:solidFill>
                  <a:srgbClr val="FEFEFE"/>
                </a:solidFill>
                <a:latin typeface="Poppins"/>
                <a:ea typeface="Poppins"/>
                <a:cs typeface="Poppins"/>
                <a:sym typeface="Poppins"/>
              </a:rPr>
              <a:t>nyata</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diunggah</a:t>
            </a:r>
            <a:r>
              <a:rPr lang="en-US" sz="1971" dirty="0">
                <a:solidFill>
                  <a:srgbClr val="FEFEFE"/>
                </a:solidFill>
                <a:latin typeface="Poppins"/>
                <a:ea typeface="Poppins"/>
                <a:cs typeface="Poppins"/>
                <a:sym typeface="Poppins"/>
              </a:rPr>
              <a:t> oleh </a:t>
            </a:r>
            <a:r>
              <a:rPr lang="en-US" sz="1971" dirty="0" err="1">
                <a:solidFill>
                  <a:srgbClr val="FEFEFE"/>
                </a:solidFill>
                <a:latin typeface="Poppins"/>
                <a:ea typeface="Poppins"/>
                <a:cs typeface="Poppins"/>
                <a:sym typeface="Poppins"/>
              </a:rPr>
              <a:t>pengunjung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sebelumnya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Dengan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memamerkan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pengalaman</a:t>
            </a:r>
            <a:r>
              <a:rPr lang="en-US" sz="1971" dirty="0">
                <a:solidFill>
                  <a:srgbClr val="FEFEFE"/>
                </a:solidFill>
                <a:latin typeface="Poppins"/>
                <a:ea typeface="Poppins"/>
                <a:cs typeface="Poppins"/>
                <a:sym typeface="Poppins"/>
              </a:rPr>
              <a:t> visual </a:t>
            </a:r>
            <a:r>
              <a:rPr lang="en-US" sz="1971" dirty="0" err="1">
                <a:solidFill>
                  <a:srgbClr val="FEFEFE"/>
                </a:solidFill>
                <a:latin typeface="Poppins"/>
                <a:ea typeface="Poppins"/>
                <a:cs typeface="Poppins"/>
                <a:sym typeface="Poppins"/>
              </a:rPr>
              <a:t>autentik</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dari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berbagai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sudut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pandang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bukan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foto</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resmi</a:t>
            </a:r>
            <a:r>
              <a:rPr lang="en-US" sz="1971" dirty="0">
                <a:solidFill>
                  <a:srgbClr val="FEFEFE"/>
                </a:solidFill>
                <a:latin typeface="Poppins"/>
                <a:ea typeface="Poppins"/>
                <a:cs typeface="Poppins"/>
                <a:sym typeface="Poppins"/>
              </a:rPr>
              <a:t>)</a:t>
            </a:r>
          </a:p>
        </p:txBody>
      </p:sp>
      <p:sp>
        <p:nvSpPr>
          <p:cNvPr id="26" name="Freeform 13">
            <a:extLst>
              <a:ext uri="{FF2B5EF4-FFF2-40B4-BE49-F238E27FC236}">
                <a16:creationId xmlns:a16="http://schemas.microsoft.com/office/drawing/2014/main" id="{069051AC-CE12-0412-2B3F-45BAD14CB4F1}"/>
              </a:ext>
            </a:extLst>
          </p:cNvPr>
          <p:cNvSpPr/>
          <p:nvPr/>
        </p:nvSpPr>
        <p:spPr>
          <a:xfrm rot="-1059828">
            <a:off x="-8627281" y="13168028"/>
            <a:ext cx="11279853" cy="10181045"/>
          </a:xfrm>
          <a:custGeom>
            <a:avLst/>
            <a:gdLst/>
            <a:ahLst/>
            <a:cxnLst/>
            <a:rect l="l" t="t" r="r" b="b"/>
            <a:pathLst>
              <a:path w="11279853" h="10181045">
                <a:moveTo>
                  <a:pt x="0" y="0"/>
                </a:moveTo>
                <a:lnTo>
                  <a:pt x="11279853" y="0"/>
                </a:lnTo>
                <a:lnTo>
                  <a:pt x="11279853" y="10181045"/>
                </a:lnTo>
                <a:lnTo>
                  <a:pt x="0" y="10181045"/>
                </a:lnTo>
                <a:lnTo>
                  <a:pt x="0" y="0"/>
                </a:lnTo>
                <a:close/>
              </a:path>
            </a:pathLst>
          </a:custGeom>
          <a:blipFill>
            <a:blip r:embed="rId10">
              <a:extLst>
                <a:ext uri="{96DAC541-7B7A-43D3-8B79-37D633B846F1}">
                  <asvg:svgBlip xmlns:asvg="http://schemas.microsoft.com/office/drawing/2016/SVG/main" r:embed="rId11"/>
                </a:ext>
              </a:extLst>
            </a:blip>
            <a:stretch>
              <a:fillRect l="-118688"/>
            </a:stretch>
          </a:blipFill>
        </p:spPr>
      </p:sp>
      <p:grpSp>
        <p:nvGrpSpPr>
          <p:cNvPr id="27" name="Group 17">
            <a:extLst>
              <a:ext uri="{FF2B5EF4-FFF2-40B4-BE49-F238E27FC236}">
                <a16:creationId xmlns:a16="http://schemas.microsoft.com/office/drawing/2014/main" id="{D8F84775-1676-BB90-AACF-5EA971B8E842}"/>
              </a:ext>
            </a:extLst>
          </p:cNvPr>
          <p:cNvGrpSpPr/>
          <p:nvPr/>
        </p:nvGrpSpPr>
        <p:grpSpPr>
          <a:xfrm>
            <a:off x="-1374089" y="11000201"/>
            <a:ext cx="2882434" cy="2882434"/>
            <a:chOff x="0" y="0"/>
            <a:chExt cx="812800" cy="812800"/>
          </a:xfrm>
        </p:grpSpPr>
        <p:sp>
          <p:nvSpPr>
            <p:cNvPr id="28" name="Freeform 18">
              <a:extLst>
                <a:ext uri="{FF2B5EF4-FFF2-40B4-BE49-F238E27FC236}">
                  <a16:creationId xmlns:a16="http://schemas.microsoft.com/office/drawing/2014/main" id="{D318F47D-AA83-6055-9F49-2791FD28C5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29" name="TextBox 19">
              <a:extLst>
                <a:ext uri="{FF2B5EF4-FFF2-40B4-BE49-F238E27FC236}">
                  <a16:creationId xmlns:a16="http://schemas.microsoft.com/office/drawing/2014/main" id="{5163702E-CB41-66EA-CECD-E564B8E66B77}"/>
                </a:ext>
              </a:extLst>
            </p:cNvPr>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30" name="TextBox 20">
            <a:extLst>
              <a:ext uri="{FF2B5EF4-FFF2-40B4-BE49-F238E27FC236}">
                <a16:creationId xmlns:a16="http://schemas.microsoft.com/office/drawing/2014/main" id="{2400A746-53C8-67C9-CED0-2EC2F8DDDD05}"/>
              </a:ext>
            </a:extLst>
          </p:cNvPr>
          <p:cNvSpPr txBox="1"/>
          <p:nvPr/>
        </p:nvSpPr>
        <p:spPr>
          <a:xfrm>
            <a:off x="-7632954" y="16337521"/>
            <a:ext cx="9943637" cy="1652270"/>
          </a:xfrm>
          <a:prstGeom prst="rect">
            <a:avLst/>
          </a:prstGeom>
        </p:spPr>
        <p:txBody>
          <a:bodyPr lIns="0" tIns="0" rIns="0" bIns="0" rtlCol="0" anchor="t">
            <a:spAutoFit/>
          </a:bodyPr>
          <a:lstStyle/>
          <a:p>
            <a:pPr algn="l">
              <a:lnSpc>
                <a:spcPts val="12760"/>
              </a:lnSpc>
            </a:pPr>
            <a:r>
              <a:rPr lang="en-US" sz="11600">
                <a:solidFill>
                  <a:srgbClr val="FFFFFF"/>
                </a:solidFill>
                <a:latin typeface="League Spartan"/>
                <a:ea typeface="League Spartan"/>
                <a:cs typeface="League Spartan"/>
                <a:sym typeface="League Spartan"/>
              </a:rPr>
              <a:t>THANKYOU</a:t>
            </a:r>
          </a:p>
        </p:txBody>
      </p:sp>
      <p:sp>
        <p:nvSpPr>
          <p:cNvPr id="31" name="Freeform 10">
            <a:extLst>
              <a:ext uri="{FF2B5EF4-FFF2-40B4-BE49-F238E27FC236}">
                <a16:creationId xmlns:a16="http://schemas.microsoft.com/office/drawing/2014/main" id="{061FF2E9-EC1D-0367-D580-A6CE86AA91BA}"/>
              </a:ext>
            </a:extLst>
          </p:cNvPr>
          <p:cNvSpPr/>
          <p:nvPr/>
        </p:nvSpPr>
        <p:spPr>
          <a:xfrm rot="9551778">
            <a:off x="20174664" y="7376389"/>
            <a:ext cx="3696267" cy="3137242"/>
          </a:xfrm>
          <a:custGeom>
            <a:avLst/>
            <a:gdLst/>
            <a:ahLst/>
            <a:cxnLst/>
            <a:rect l="l" t="t" r="r" b="b"/>
            <a:pathLst>
              <a:path w="3696267" h="3137242">
                <a:moveTo>
                  <a:pt x="0" y="0"/>
                </a:moveTo>
                <a:lnTo>
                  <a:pt x="3696267" y="0"/>
                </a:lnTo>
                <a:lnTo>
                  <a:pt x="3696267" y="3137242"/>
                </a:lnTo>
                <a:lnTo>
                  <a:pt x="0" y="3137242"/>
                </a:lnTo>
                <a:lnTo>
                  <a:pt x="0" y="0"/>
                </a:lnTo>
                <a:close/>
              </a:path>
            </a:pathLst>
          </a:custGeom>
          <a:blipFill>
            <a:blip r:embed="rId10">
              <a:extLst>
                <a:ext uri="{96DAC541-7B7A-43D3-8B79-37D633B846F1}">
                  <asvg:svgBlip xmlns:asvg="http://schemas.microsoft.com/office/drawing/2016/SVG/main" r:embed="rId11"/>
                </a:ext>
              </a:extLst>
            </a:blip>
            <a:stretch>
              <a:fillRect l="-105646"/>
            </a:stretch>
          </a:blipFill>
        </p:spPr>
      </p:sp>
      <p:grpSp>
        <p:nvGrpSpPr>
          <p:cNvPr id="32" name="Group 14">
            <a:extLst>
              <a:ext uri="{FF2B5EF4-FFF2-40B4-BE49-F238E27FC236}">
                <a16:creationId xmlns:a16="http://schemas.microsoft.com/office/drawing/2014/main" id="{B828ADCC-464D-2FFC-D58A-6485F6B187F6}"/>
              </a:ext>
            </a:extLst>
          </p:cNvPr>
          <p:cNvGrpSpPr/>
          <p:nvPr/>
        </p:nvGrpSpPr>
        <p:grpSpPr>
          <a:xfrm>
            <a:off x="18950443" y="8608213"/>
            <a:ext cx="2882434" cy="2882434"/>
            <a:chOff x="0" y="0"/>
            <a:chExt cx="812800" cy="812800"/>
          </a:xfrm>
        </p:grpSpPr>
        <p:sp>
          <p:nvSpPr>
            <p:cNvPr id="33" name="Freeform 15">
              <a:extLst>
                <a:ext uri="{FF2B5EF4-FFF2-40B4-BE49-F238E27FC236}">
                  <a16:creationId xmlns:a16="http://schemas.microsoft.com/office/drawing/2014/main" id="{73988488-44EF-8A48-412F-B704F2C7A4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34" name="TextBox 16">
              <a:extLst>
                <a:ext uri="{FF2B5EF4-FFF2-40B4-BE49-F238E27FC236}">
                  <a16:creationId xmlns:a16="http://schemas.microsoft.com/office/drawing/2014/main" id="{B27886DA-BF25-DD02-CFA9-49CACF841280}"/>
                </a:ext>
              </a:extLst>
            </p:cNvPr>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35" name="Group 5">
            <a:extLst>
              <a:ext uri="{FF2B5EF4-FFF2-40B4-BE49-F238E27FC236}">
                <a16:creationId xmlns:a16="http://schemas.microsoft.com/office/drawing/2014/main" id="{78C7944B-31A4-FA48-9F40-16A8A88D0B62}"/>
              </a:ext>
            </a:extLst>
          </p:cNvPr>
          <p:cNvGrpSpPr/>
          <p:nvPr/>
        </p:nvGrpSpPr>
        <p:grpSpPr>
          <a:xfrm>
            <a:off x="-7021237" y="2225812"/>
            <a:ext cx="2882434" cy="2882434"/>
            <a:chOff x="0" y="0"/>
            <a:chExt cx="812800" cy="812800"/>
          </a:xfrm>
        </p:grpSpPr>
        <p:sp>
          <p:nvSpPr>
            <p:cNvPr id="36" name="Freeform 6">
              <a:extLst>
                <a:ext uri="{FF2B5EF4-FFF2-40B4-BE49-F238E27FC236}">
                  <a16:creationId xmlns:a16="http://schemas.microsoft.com/office/drawing/2014/main" id="{925ADA18-6273-184E-447D-FF3DEB6C43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37" name="TextBox 7">
              <a:extLst>
                <a:ext uri="{FF2B5EF4-FFF2-40B4-BE49-F238E27FC236}">
                  <a16:creationId xmlns:a16="http://schemas.microsoft.com/office/drawing/2014/main" id="{4783EE96-33BF-8D64-DEFB-E15B8E7C6E3D}"/>
                </a:ext>
              </a:extLst>
            </p:cNvPr>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38" name="Freeform 11">
            <a:extLst>
              <a:ext uri="{FF2B5EF4-FFF2-40B4-BE49-F238E27FC236}">
                <a16:creationId xmlns:a16="http://schemas.microsoft.com/office/drawing/2014/main" id="{E253B5FD-7A67-99A8-DCD8-9419C29F997C}"/>
              </a:ext>
            </a:extLst>
          </p:cNvPr>
          <p:cNvSpPr/>
          <p:nvPr/>
        </p:nvSpPr>
        <p:spPr>
          <a:xfrm rot="-1059828">
            <a:off x="-6867220" y="1226893"/>
            <a:ext cx="5518661" cy="4159716"/>
          </a:xfrm>
          <a:custGeom>
            <a:avLst/>
            <a:gdLst/>
            <a:ahLst/>
            <a:cxnLst/>
            <a:rect l="l" t="t" r="r" b="b"/>
            <a:pathLst>
              <a:path w="5518661" h="4159716">
                <a:moveTo>
                  <a:pt x="0" y="0"/>
                </a:moveTo>
                <a:lnTo>
                  <a:pt x="5518660" y="0"/>
                </a:lnTo>
                <a:lnTo>
                  <a:pt x="5518660" y="4159716"/>
                </a:lnTo>
                <a:lnTo>
                  <a:pt x="0" y="4159716"/>
                </a:lnTo>
                <a:lnTo>
                  <a:pt x="0" y="0"/>
                </a:lnTo>
                <a:close/>
              </a:path>
            </a:pathLst>
          </a:custGeom>
          <a:blipFill>
            <a:blip r:embed="rId12">
              <a:extLst>
                <a:ext uri="{96DAC541-7B7A-43D3-8B79-37D633B846F1}">
                  <asvg:svgBlip xmlns:asvg="http://schemas.microsoft.com/office/drawing/2016/SVG/main" r:embed="rId13"/>
                </a:ext>
              </a:extLst>
            </a:blip>
            <a:stretch>
              <a:fillRect l="-82627"/>
            </a:stretch>
          </a:blipFill>
        </p:spPr>
      </p:sp>
      <p:sp>
        <p:nvSpPr>
          <p:cNvPr id="39" name="Freeform 12">
            <a:extLst>
              <a:ext uri="{FF2B5EF4-FFF2-40B4-BE49-F238E27FC236}">
                <a16:creationId xmlns:a16="http://schemas.microsoft.com/office/drawing/2014/main" id="{D2A5DAC8-F8F4-D1A4-8B08-720EF87C61DE}"/>
              </a:ext>
            </a:extLst>
          </p:cNvPr>
          <p:cNvSpPr/>
          <p:nvPr/>
        </p:nvSpPr>
        <p:spPr>
          <a:xfrm>
            <a:off x="-4551320" y="2813413"/>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51117" y="9258300"/>
            <a:ext cx="2882434" cy="288243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5" name="Group 5"/>
          <p:cNvGrpSpPr/>
          <p:nvPr/>
        </p:nvGrpSpPr>
        <p:grpSpPr>
          <a:xfrm>
            <a:off x="-1441217" y="441099"/>
            <a:ext cx="2882434" cy="288243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8" name="Freeform 8"/>
          <p:cNvSpPr/>
          <p:nvPr/>
        </p:nvSpPr>
        <p:spPr>
          <a:xfrm rot="-5400000">
            <a:off x="6769293" y="8214288"/>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4"/>
            <a:stretch>
              <a:fillRect/>
            </a:stretch>
          </a:blipFill>
        </p:spPr>
      </p:sp>
      <p:sp>
        <p:nvSpPr>
          <p:cNvPr id="10" name="Freeform 10"/>
          <p:cNvSpPr/>
          <p:nvPr/>
        </p:nvSpPr>
        <p:spPr>
          <a:xfrm rot="9551778">
            <a:off x="15601087" y="8260941"/>
            <a:ext cx="3696267" cy="3137242"/>
          </a:xfrm>
          <a:custGeom>
            <a:avLst/>
            <a:gdLst/>
            <a:ahLst/>
            <a:cxnLst/>
            <a:rect l="l" t="t" r="r" b="b"/>
            <a:pathLst>
              <a:path w="3696267" h="3137242">
                <a:moveTo>
                  <a:pt x="0" y="0"/>
                </a:moveTo>
                <a:lnTo>
                  <a:pt x="3696267" y="0"/>
                </a:lnTo>
                <a:lnTo>
                  <a:pt x="3696267" y="3137242"/>
                </a:lnTo>
                <a:lnTo>
                  <a:pt x="0" y="3137242"/>
                </a:lnTo>
                <a:lnTo>
                  <a:pt x="0" y="0"/>
                </a:lnTo>
                <a:close/>
              </a:path>
            </a:pathLst>
          </a:custGeom>
          <a:blipFill>
            <a:blip r:embed="rId5">
              <a:extLst>
                <a:ext uri="{96DAC541-7B7A-43D3-8B79-37D633B846F1}">
                  <asvg:svgBlip xmlns:asvg="http://schemas.microsoft.com/office/drawing/2016/SVG/main" r:embed="rId6"/>
                </a:ext>
              </a:extLst>
            </a:blip>
            <a:stretch>
              <a:fillRect l="-105646"/>
            </a:stretch>
          </a:blipFill>
        </p:spPr>
      </p:sp>
      <p:sp>
        <p:nvSpPr>
          <p:cNvPr id="11" name="Freeform 11"/>
          <p:cNvSpPr/>
          <p:nvPr/>
        </p:nvSpPr>
        <p:spPr>
          <a:xfrm rot="-1059828">
            <a:off x="-1287200" y="-557820"/>
            <a:ext cx="5518661" cy="4159716"/>
          </a:xfrm>
          <a:custGeom>
            <a:avLst/>
            <a:gdLst/>
            <a:ahLst/>
            <a:cxnLst/>
            <a:rect l="l" t="t" r="r" b="b"/>
            <a:pathLst>
              <a:path w="5518661" h="4159716">
                <a:moveTo>
                  <a:pt x="0" y="0"/>
                </a:moveTo>
                <a:lnTo>
                  <a:pt x="5518660" y="0"/>
                </a:lnTo>
                <a:lnTo>
                  <a:pt x="5518660" y="4159716"/>
                </a:lnTo>
                <a:lnTo>
                  <a:pt x="0" y="4159716"/>
                </a:lnTo>
                <a:lnTo>
                  <a:pt x="0" y="0"/>
                </a:lnTo>
                <a:close/>
              </a:path>
            </a:pathLst>
          </a:custGeom>
          <a:blipFill>
            <a:blip r:embed="rId7">
              <a:extLst>
                <a:ext uri="{96DAC541-7B7A-43D3-8B79-37D633B846F1}">
                  <asvg:svgBlip xmlns:asvg="http://schemas.microsoft.com/office/drawing/2016/SVG/main" r:embed="rId8"/>
                </a:ext>
              </a:extLst>
            </a:blip>
            <a:stretch>
              <a:fillRect l="-82627"/>
            </a:stretch>
          </a:blipFill>
        </p:spPr>
      </p:sp>
      <p:sp>
        <p:nvSpPr>
          <p:cNvPr id="12" name="Freeform 12"/>
          <p:cNvSpPr/>
          <p:nvPr/>
        </p:nvSpPr>
        <p:spPr>
          <a:xfrm>
            <a:off x="1028700" y="1028700"/>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59828">
            <a:off x="-296096" y="3196527"/>
            <a:ext cx="11279853" cy="10181045"/>
          </a:xfrm>
          <a:custGeom>
            <a:avLst/>
            <a:gdLst/>
            <a:ahLst/>
            <a:cxnLst/>
            <a:rect l="l" t="t" r="r" b="b"/>
            <a:pathLst>
              <a:path w="11279853" h="10181045">
                <a:moveTo>
                  <a:pt x="0" y="0"/>
                </a:moveTo>
                <a:lnTo>
                  <a:pt x="11279853" y="0"/>
                </a:lnTo>
                <a:lnTo>
                  <a:pt x="11279853" y="10181045"/>
                </a:lnTo>
                <a:lnTo>
                  <a:pt x="0" y="10181045"/>
                </a:lnTo>
                <a:lnTo>
                  <a:pt x="0" y="0"/>
                </a:lnTo>
                <a:close/>
              </a:path>
            </a:pathLst>
          </a:custGeom>
          <a:blipFill>
            <a:blip r:embed="rId5">
              <a:extLst>
                <a:ext uri="{96DAC541-7B7A-43D3-8B79-37D633B846F1}">
                  <asvg:svgBlip xmlns:asvg="http://schemas.microsoft.com/office/drawing/2016/SVG/main" r:embed="rId6"/>
                </a:ext>
              </a:extLst>
            </a:blip>
            <a:stretch>
              <a:fillRect l="-118688"/>
            </a:stretch>
          </a:blipFill>
        </p:spPr>
      </p:sp>
      <p:grpSp>
        <p:nvGrpSpPr>
          <p:cNvPr id="14" name="Group 14"/>
          <p:cNvGrpSpPr/>
          <p:nvPr/>
        </p:nvGrpSpPr>
        <p:grpSpPr>
          <a:xfrm>
            <a:off x="14376866" y="9492765"/>
            <a:ext cx="2882434" cy="288243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7" name="Group 17"/>
          <p:cNvGrpSpPr/>
          <p:nvPr/>
        </p:nvGrpSpPr>
        <p:grpSpPr>
          <a:xfrm>
            <a:off x="6957096" y="1028700"/>
            <a:ext cx="2882434" cy="288243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20" name="TextBox 20"/>
          <p:cNvSpPr txBox="1"/>
          <p:nvPr/>
        </p:nvSpPr>
        <p:spPr>
          <a:xfrm>
            <a:off x="698231" y="6366020"/>
            <a:ext cx="9943637" cy="1652270"/>
          </a:xfrm>
          <a:prstGeom prst="rect">
            <a:avLst/>
          </a:prstGeom>
        </p:spPr>
        <p:txBody>
          <a:bodyPr lIns="0" tIns="0" rIns="0" bIns="0" rtlCol="0" anchor="t">
            <a:spAutoFit/>
          </a:bodyPr>
          <a:lstStyle/>
          <a:p>
            <a:pPr algn="l">
              <a:lnSpc>
                <a:spcPts val="12760"/>
              </a:lnSpc>
            </a:pPr>
            <a:r>
              <a:rPr lang="en-US" sz="11600">
                <a:solidFill>
                  <a:srgbClr val="FFFFFF"/>
                </a:solidFill>
                <a:latin typeface="League Spartan"/>
                <a:ea typeface="League Spartan"/>
                <a:cs typeface="League Spartan"/>
                <a:sym typeface="League Spartan"/>
              </a:rPr>
              <a:t>THANKYOU</a:t>
            </a:r>
          </a:p>
        </p:txBody>
      </p:sp>
      <p:grpSp>
        <p:nvGrpSpPr>
          <p:cNvPr id="21" name="Group 15">
            <a:extLst>
              <a:ext uri="{FF2B5EF4-FFF2-40B4-BE49-F238E27FC236}">
                <a16:creationId xmlns:a16="http://schemas.microsoft.com/office/drawing/2014/main" id="{BD633350-695B-A517-01BD-EA78F442AEBC}"/>
              </a:ext>
            </a:extLst>
          </p:cNvPr>
          <p:cNvGrpSpPr/>
          <p:nvPr/>
        </p:nvGrpSpPr>
        <p:grpSpPr>
          <a:xfrm>
            <a:off x="9144000" y="12534232"/>
            <a:ext cx="6380596" cy="9539109"/>
            <a:chOff x="0" y="0"/>
            <a:chExt cx="658567" cy="984570"/>
          </a:xfrm>
        </p:grpSpPr>
        <p:sp>
          <p:nvSpPr>
            <p:cNvPr id="22" name="Freeform 16">
              <a:extLst>
                <a:ext uri="{FF2B5EF4-FFF2-40B4-BE49-F238E27FC236}">
                  <a16:creationId xmlns:a16="http://schemas.microsoft.com/office/drawing/2014/main" id="{33CF018C-0629-ACD2-612D-32815822E9AF}"/>
                </a:ext>
              </a:extLst>
            </p:cNvPr>
            <p:cNvSpPr/>
            <p:nvPr/>
          </p:nvSpPr>
          <p:spPr>
            <a:xfrm>
              <a:off x="0" y="0"/>
              <a:ext cx="658567" cy="984570"/>
            </a:xfrm>
            <a:custGeom>
              <a:avLst/>
              <a:gdLst/>
              <a:ahLst/>
              <a:cxnLst/>
              <a:rect l="l" t="t" r="r" b="b"/>
              <a:pathLst>
                <a:path w="658567" h="984570">
                  <a:moveTo>
                    <a:pt x="27907" y="0"/>
                  </a:moveTo>
                  <a:lnTo>
                    <a:pt x="630660" y="0"/>
                  </a:lnTo>
                  <a:cubicBezTo>
                    <a:pt x="646073" y="0"/>
                    <a:pt x="658567" y="12494"/>
                    <a:pt x="658567" y="27907"/>
                  </a:cubicBezTo>
                  <a:lnTo>
                    <a:pt x="658567" y="956663"/>
                  </a:lnTo>
                  <a:cubicBezTo>
                    <a:pt x="658567" y="972075"/>
                    <a:pt x="646073" y="984570"/>
                    <a:pt x="630660" y="984570"/>
                  </a:cubicBezTo>
                  <a:lnTo>
                    <a:pt x="27907" y="984570"/>
                  </a:lnTo>
                  <a:cubicBezTo>
                    <a:pt x="12494" y="984570"/>
                    <a:pt x="0" y="972075"/>
                    <a:pt x="0" y="956663"/>
                  </a:cubicBezTo>
                  <a:lnTo>
                    <a:pt x="0" y="27907"/>
                  </a:lnTo>
                  <a:cubicBezTo>
                    <a:pt x="0" y="12494"/>
                    <a:pt x="12494" y="0"/>
                    <a:pt x="27907" y="0"/>
                  </a:cubicBezTo>
                  <a:close/>
                </a:path>
              </a:pathLst>
            </a:custGeom>
            <a:blipFill>
              <a:blip r:embed="rId9"/>
              <a:stretch>
                <a:fillRect l="-21854" r="-27646"/>
              </a:stretch>
            </a:blipFill>
          </p:spPr>
        </p:sp>
      </p:grpSp>
      <p:grpSp>
        <p:nvGrpSpPr>
          <p:cNvPr id="23" name="Group 17">
            <a:extLst>
              <a:ext uri="{FF2B5EF4-FFF2-40B4-BE49-F238E27FC236}">
                <a16:creationId xmlns:a16="http://schemas.microsoft.com/office/drawing/2014/main" id="{8FF5447D-B4FB-07D4-0965-1EE1C9C61904}"/>
              </a:ext>
            </a:extLst>
          </p:cNvPr>
          <p:cNvGrpSpPr/>
          <p:nvPr/>
        </p:nvGrpSpPr>
        <p:grpSpPr>
          <a:xfrm>
            <a:off x="6803164" y="19164300"/>
            <a:ext cx="3190298" cy="4769555"/>
            <a:chOff x="0" y="0"/>
            <a:chExt cx="658567" cy="984570"/>
          </a:xfrm>
        </p:grpSpPr>
        <p:sp>
          <p:nvSpPr>
            <p:cNvPr id="24" name="Freeform 18">
              <a:extLst>
                <a:ext uri="{FF2B5EF4-FFF2-40B4-BE49-F238E27FC236}">
                  <a16:creationId xmlns:a16="http://schemas.microsoft.com/office/drawing/2014/main" id="{B4132D2E-CA56-8B8D-6BD1-49432CB869C1}"/>
                </a:ext>
              </a:extLst>
            </p:cNvPr>
            <p:cNvSpPr/>
            <p:nvPr/>
          </p:nvSpPr>
          <p:spPr>
            <a:xfrm>
              <a:off x="0" y="0"/>
              <a:ext cx="658567" cy="984570"/>
            </a:xfrm>
            <a:custGeom>
              <a:avLst/>
              <a:gdLst/>
              <a:ahLst/>
              <a:cxnLst/>
              <a:rect l="l" t="t" r="r" b="b"/>
              <a:pathLst>
                <a:path w="658567" h="984570">
                  <a:moveTo>
                    <a:pt x="55814" y="0"/>
                  </a:moveTo>
                  <a:lnTo>
                    <a:pt x="602753" y="0"/>
                  </a:lnTo>
                  <a:cubicBezTo>
                    <a:pt x="617556" y="0"/>
                    <a:pt x="631752" y="5880"/>
                    <a:pt x="642219" y="16348"/>
                  </a:cubicBezTo>
                  <a:cubicBezTo>
                    <a:pt x="652687" y="26815"/>
                    <a:pt x="658567" y="41011"/>
                    <a:pt x="658567" y="55814"/>
                  </a:cubicBezTo>
                  <a:lnTo>
                    <a:pt x="658567" y="928756"/>
                  </a:lnTo>
                  <a:cubicBezTo>
                    <a:pt x="658567" y="943558"/>
                    <a:pt x="652687" y="957755"/>
                    <a:pt x="642219" y="968222"/>
                  </a:cubicBezTo>
                  <a:cubicBezTo>
                    <a:pt x="631752" y="978689"/>
                    <a:pt x="617556" y="984570"/>
                    <a:pt x="602753" y="984570"/>
                  </a:cubicBezTo>
                  <a:lnTo>
                    <a:pt x="55814" y="984570"/>
                  </a:lnTo>
                  <a:cubicBezTo>
                    <a:pt x="41011" y="984570"/>
                    <a:pt x="26815" y="978689"/>
                    <a:pt x="16348" y="968222"/>
                  </a:cubicBezTo>
                  <a:cubicBezTo>
                    <a:pt x="5880" y="957755"/>
                    <a:pt x="0" y="943558"/>
                    <a:pt x="0" y="928756"/>
                  </a:cubicBezTo>
                  <a:lnTo>
                    <a:pt x="0" y="55814"/>
                  </a:lnTo>
                  <a:cubicBezTo>
                    <a:pt x="0" y="41011"/>
                    <a:pt x="5880" y="26815"/>
                    <a:pt x="16348" y="16348"/>
                  </a:cubicBezTo>
                  <a:cubicBezTo>
                    <a:pt x="26815" y="5880"/>
                    <a:pt x="41011" y="0"/>
                    <a:pt x="55814" y="0"/>
                  </a:cubicBezTo>
                  <a:close/>
                </a:path>
              </a:pathLst>
            </a:custGeom>
            <a:blipFill>
              <a:blip r:embed="rId10"/>
              <a:stretch>
                <a:fillRect l="-24750" r="-24750"/>
              </a:stretch>
            </a:blipFill>
          </p:spPr>
        </p:sp>
      </p:grpSp>
      <p:sp>
        <p:nvSpPr>
          <p:cNvPr id="26" name="Freeform 3">
            <a:extLst>
              <a:ext uri="{FF2B5EF4-FFF2-40B4-BE49-F238E27FC236}">
                <a16:creationId xmlns:a16="http://schemas.microsoft.com/office/drawing/2014/main" id="{97E4BBE1-A40C-6A91-5057-9928F4B46C89}"/>
              </a:ext>
            </a:extLst>
          </p:cNvPr>
          <p:cNvSpPr/>
          <p:nvPr/>
        </p:nvSpPr>
        <p:spPr>
          <a:xfrm>
            <a:off x="20802600" y="1034311"/>
            <a:ext cx="2105666" cy="1152374"/>
          </a:xfrm>
          <a:custGeom>
            <a:avLst/>
            <a:gdLst/>
            <a:ahLst/>
            <a:cxnLst/>
            <a:rect l="l" t="t" r="r" b="b"/>
            <a:pathLst>
              <a:path w="2105666" h="1152374">
                <a:moveTo>
                  <a:pt x="0" y="0"/>
                </a:moveTo>
                <a:lnTo>
                  <a:pt x="2105666" y="0"/>
                </a:lnTo>
                <a:lnTo>
                  <a:pt x="2105666" y="1152373"/>
                </a:lnTo>
                <a:lnTo>
                  <a:pt x="0" y="11523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5444" r="-15444"/>
            </a:stretch>
          </a:blipFill>
        </p:spPr>
      </p:sp>
      <p:grpSp>
        <p:nvGrpSpPr>
          <p:cNvPr id="3" name="Group 3"/>
          <p:cNvGrpSpPr>
            <a:grpSpLocks noChangeAspect="1"/>
          </p:cNvGrpSpPr>
          <p:nvPr/>
        </p:nvGrpSpPr>
        <p:grpSpPr>
          <a:xfrm rot="-577188">
            <a:off x="10207393" y="-6581"/>
            <a:ext cx="10996799" cy="11357494"/>
            <a:chOff x="0" y="0"/>
            <a:chExt cx="6350000" cy="6558280"/>
          </a:xfrm>
        </p:grpSpPr>
        <p:sp>
          <p:nvSpPr>
            <p:cNvPr id="4" name="Freeform 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28999"/>
              </a:stretch>
            </a:blipFill>
          </p:spPr>
        </p:sp>
        <p:sp>
          <p:nvSpPr>
            <p:cNvPr id="5" name="Freeform 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DBE8C"/>
            </a:solidFill>
          </p:spPr>
        </p:sp>
      </p:grpSp>
      <p:grpSp>
        <p:nvGrpSpPr>
          <p:cNvPr id="6" name="Group 6"/>
          <p:cNvGrpSpPr/>
          <p:nvPr/>
        </p:nvGrpSpPr>
        <p:grpSpPr>
          <a:xfrm>
            <a:off x="-1441217" y="266297"/>
            <a:ext cx="2882434" cy="28824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9" name="Freeform 9"/>
          <p:cNvSpPr/>
          <p:nvPr/>
        </p:nvSpPr>
        <p:spPr>
          <a:xfrm rot="-1059828">
            <a:off x="-1336143" y="-793634"/>
            <a:ext cx="3931162" cy="3137242"/>
          </a:xfrm>
          <a:custGeom>
            <a:avLst/>
            <a:gdLst/>
            <a:ahLst/>
            <a:cxnLst/>
            <a:rect l="l" t="t" r="r" b="b"/>
            <a:pathLst>
              <a:path w="3931162" h="3137242">
                <a:moveTo>
                  <a:pt x="0" y="0"/>
                </a:moveTo>
                <a:lnTo>
                  <a:pt x="3931162" y="0"/>
                </a:lnTo>
                <a:lnTo>
                  <a:pt x="3931162" y="3137242"/>
                </a:lnTo>
                <a:lnTo>
                  <a:pt x="0" y="3137242"/>
                </a:lnTo>
                <a:lnTo>
                  <a:pt x="0" y="0"/>
                </a:lnTo>
                <a:close/>
              </a:path>
            </a:pathLst>
          </a:custGeom>
          <a:blipFill>
            <a:blip r:embed="rId4">
              <a:extLst>
                <a:ext uri="{96DAC541-7B7A-43D3-8B79-37D633B846F1}">
                  <asvg:svgBlip xmlns:asvg="http://schemas.microsoft.com/office/drawing/2016/SVG/main" r:embed="rId5"/>
                </a:ext>
              </a:extLst>
            </a:blip>
            <a:stretch>
              <a:fillRect l="-93358"/>
            </a:stretch>
          </a:blipFill>
        </p:spPr>
      </p:sp>
      <p:sp>
        <p:nvSpPr>
          <p:cNvPr id="10" name="Freeform 10"/>
          <p:cNvSpPr/>
          <p:nvPr/>
        </p:nvSpPr>
        <p:spPr>
          <a:xfrm>
            <a:off x="863309" y="4516571"/>
            <a:ext cx="6952062" cy="290723"/>
          </a:xfrm>
          <a:custGeom>
            <a:avLst/>
            <a:gdLst/>
            <a:ahLst/>
            <a:cxnLst/>
            <a:rect l="l" t="t" r="r" b="b"/>
            <a:pathLst>
              <a:path w="6952062" h="290723">
                <a:moveTo>
                  <a:pt x="0" y="0"/>
                </a:moveTo>
                <a:lnTo>
                  <a:pt x="6952062" y="0"/>
                </a:lnTo>
                <a:lnTo>
                  <a:pt x="6952062" y="290722"/>
                </a:lnTo>
                <a:lnTo>
                  <a:pt x="0" y="290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863309" y="5029200"/>
            <a:ext cx="8115300" cy="3444494"/>
          </a:xfrm>
          <a:prstGeom prst="rect">
            <a:avLst/>
          </a:prstGeom>
        </p:spPr>
        <p:txBody>
          <a:bodyPr lIns="0" tIns="0" rIns="0" bIns="0" rtlCol="0" anchor="t">
            <a:spAutoFit/>
          </a:bodyPr>
          <a:lstStyle/>
          <a:p>
            <a:pPr algn="l">
              <a:lnSpc>
                <a:spcPts val="5446"/>
              </a:lnSpc>
            </a:pPr>
            <a:r>
              <a:rPr lang="en-US" sz="3890">
                <a:solidFill>
                  <a:srgbClr val="626953"/>
                </a:solidFill>
                <a:latin typeface="Poppins"/>
                <a:ea typeface="Poppins"/>
                <a:cs typeface="Poppins"/>
                <a:sym typeface="Poppins"/>
              </a:rPr>
              <a:t>Saya telah megidentifikasi daerah saya yaitu polewali mandar tepatnya di kecamatan polewali.</a:t>
            </a:r>
          </a:p>
          <a:p>
            <a:pPr algn="l">
              <a:lnSpc>
                <a:spcPts val="5446"/>
              </a:lnSpc>
              <a:spcBef>
                <a:spcPct val="0"/>
              </a:spcBef>
            </a:pPr>
            <a:endParaRPr lang="en-US" sz="3890">
              <a:solidFill>
                <a:srgbClr val="626953"/>
              </a:solidFill>
              <a:latin typeface="Poppins"/>
              <a:ea typeface="Poppins"/>
              <a:cs typeface="Poppins"/>
              <a:sym typeface="Poppins"/>
            </a:endParaRPr>
          </a:p>
        </p:txBody>
      </p:sp>
      <p:sp>
        <p:nvSpPr>
          <p:cNvPr id="12" name="TextBox 12"/>
          <p:cNvSpPr txBox="1"/>
          <p:nvPr/>
        </p:nvSpPr>
        <p:spPr>
          <a:xfrm>
            <a:off x="863309" y="2904171"/>
            <a:ext cx="8280691" cy="1276193"/>
          </a:xfrm>
          <a:prstGeom prst="rect">
            <a:avLst/>
          </a:prstGeom>
        </p:spPr>
        <p:txBody>
          <a:bodyPr lIns="0" tIns="0" rIns="0" bIns="0" rtlCol="0" anchor="t">
            <a:spAutoFit/>
          </a:bodyPr>
          <a:lstStyle/>
          <a:p>
            <a:pPr algn="l">
              <a:lnSpc>
                <a:spcPts val="4974"/>
              </a:lnSpc>
            </a:pPr>
            <a:r>
              <a:rPr lang="en-US" sz="4522">
                <a:solidFill>
                  <a:srgbClr val="626953"/>
                </a:solidFill>
                <a:latin typeface="League Spartan"/>
                <a:ea typeface="League Spartan"/>
                <a:cs typeface="League Spartan"/>
                <a:sym typeface="League Spartan"/>
              </a:rPr>
              <a:t>IDENTIFIKASI POTENSI DAERAH MASING-MASING</a:t>
            </a:r>
          </a:p>
        </p:txBody>
      </p:sp>
      <p:sp>
        <p:nvSpPr>
          <p:cNvPr id="25" name="Freeform 6">
            <a:extLst>
              <a:ext uri="{FF2B5EF4-FFF2-40B4-BE49-F238E27FC236}">
                <a16:creationId xmlns:a16="http://schemas.microsoft.com/office/drawing/2014/main" id="{F72D1AB6-5526-A672-46B4-3F0CCF363A7B}"/>
              </a:ext>
            </a:extLst>
          </p:cNvPr>
          <p:cNvSpPr/>
          <p:nvPr/>
        </p:nvSpPr>
        <p:spPr>
          <a:xfrm rot="-1059828">
            <a:off x="-10320046" y="12182747"/>
            <a:ext cx="11279853" cy="10181045"/>
          </a:xfrm>
          <a:custGeom>
            <a:avLst/>
            <a:gdLst/>
            <a:ahLst/>
            <a:cxnLst/>
            <a:rect l="l" t="t" r="r" b="b"/>
            <a:pathLst>
              <a:path w="11279853" h="10181045">
                <a:moveTo>
                  <a:pt x="0" y="0"/>
                </a:moveTo>
                <a:lnTo>
                  <a:pt x="11279852" y="0"/>
                </a:lnTo>
                <a:lnTo>
                  <a:pt x="11279852" y="10181045"/>
                </a:lnTo>
                <a:lnTo>
                  <a:pt x="0" y="10181045"/>
                </a:lnTo>
                <a:lnTo>
                  <a:pt x="0" y="0"/>
                </a:lnTo>
                <a:close/>
              </a:path>
            </a:pathLst>
          </a:custGeom>
          <a:blipFill>
            <a:blip r:embed="rId8">
              <a:extLst>
                <a:ext uri="{96DAC541-7B7A-43D3-8B79-37D633B846F1}">
                  <asvg:svgBlip xmlns:asvg="http://schemas.microsoft.com/office/drawing/2016/SVG/main" r:embed="rId9"/>
                </a:ext>
              </a:extLst>
            </a:blip>
            <a:stretch>
              <a:fillRect l="-118688"/>
            </a:stretch>
          </a:blipFill>
        </p:spPr>
      </p:sp>
      <p:grpSp>
        <p:nvGrpSpPr>
          <p:cNvPr id="26" name="Group 7">
            <a:extLst>
              <a:ext uri="{FF2B5EF4-FFF2-40B4-BE49-F238E27FC236}">
                <a16:creationId xmlns:a16="http://schemas.microsoft.com/office/drawing/2014/main" id="{5758949B-C4AA-524D-182B-8AF7CD9BBE04}"/>
              </a:ext>
            </a:extLst>
          </p:cNvPr>
          <p:cNvGrpSpPr/>
          <p:nvPr/>
        </p:nvGrpSpPr>
        <p:grpSpPr>
          <a:xfrm>
            <a:off x="-1433728" y="19489828"/>
            <a:ext cx="2882434" cy="2882434"/>
            <a:chOff x="0" y="0"/>
            <a:chExt cx="812800" cy="812800"/>
          </a:xfrm>
        </p:grpSpPr>
        <p:sp>
          <p:nvSpPr>
            <p:cNvPr id="27" name="Freeform 8">
              <a:extLst>
                <a:ext uri="{FF2B5EF4-FFF2-40B4-BE49-F238E27FC236}">
                  <a16:creationId xmlns:a16="http://schemas.microsoft.com/office/drawing/2014/main" id="{6E6D2D65-62C0-75EF-67C7-BB0E86219F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28" name="TextBox 9">
              <a:extLst>
                <a:ext uri="{FF2B5EF4-FFF2-40B4-BE49-F238E27FC236}">
                  <a16:creationId xmlns:a16="http://schemas.microsoft.com/office/drawing/2014/main" id="{622DA0BE-8306-0502-6400-034CDD5D32F2}"/>
                </a:ext>
              </a:extLst>
            </p:cNvPr>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29" name="TextBox 15">
            <a:extLst>
              <a:ext uri="{FF2B5EF4-FFF2-40B4-BE49-F238E27FC236}">
                <a16:creationId xmlns:a16="http://schemas.microsoft.com/office/drawing/2014/main" id="{58FAC5BE-40F0-19CE-1442-9A181ECCEB65}"/>
              </a:ext>
            </a:extLst>
          </p:cNvPr>
          <p:cNvSpPr txBox="1"/>
          <p:nvPr/>
        </p:nvSpPr>
        <p:spPr>
          <a:xfrm>
            <a:off x="-8398315" y="15275218"/>
            <a:ext cx="9508346" cy="2818945"/>
          </a:xfrm>
          <a:prstGeom prst="rect">
            <a:avLst/>
          </a:prstGeom>
        </p:spPr>
        <p:txBody>
          <a:bodyPr lIns="0" tIns="0" rIns="0" bIns="0" rtlCol="0" anchor="t">
            <a:spAutoFit/>
          </a:bodyPr>
          <a:lstStyle/>
          <a:p>
            <a:pPr algn="l">
              <a:lnSpc>
                <a:spcPts val="7359"/>
              </a:lnSpc>
            </a:pPr>
            <a:r>
              <a:rPr lang="en-US" sz="6690">
                <a:solidFill>
                  <a:srgbClr val="FFFFFF"/>
                </a:solidFill>
                <a:latin typeface="League Spartan"/>
                <a:ea typeface="League Spartan"/>
                <a:cs typeface="League Spartan"/>
                <a:sym typeface="League Spartan"/>
              </a:rPr>
              <a:t>POTENSI DESTINASI WISATA ALAM KUNYI (RUMEDE)</a:t>
            </a:r>
          </a:p>
        </p:txBody>
      </p:sp>
      <p:sp>
        <p:nvSpPr>
          <p:cNvPr id="30" name="TextBox 16">
            <a:extLst>
              <a:ext uri="{FF2B5EF4-FFF2-40B4-BE49-F238E27FC236}">
                <a16:creationId xmlns:a16="http://schemas.microsoft.com/office/drawing/2014/main" id="{826A4A9C-3DC5-06BD-4B03-35A7B2AB2DD1}"/>
              </a:ext>
            </a:extLst>
          </p:cNvPr>
          <p:cNvSpPr txBox="1"/>
          <p:nvPr/>
        </p:nvSpPr>
        <p:spPr>
          <a:xfrm>
            <a:off x="-8398315" y="18091493"/>
            <a:ext cx="6632745" cy="636518"/>
          </a:xfrm>
          <a:prstGeom prst="rect">
            <a:avLst/>
          </a:prstGeom>
        </p:spPr>
        <p:txBody>
          <a:bodyPr lIns="0" tIns="0" rIns="0" bIns="0" rtlCol="0" anchor="t">
            <a:spAutoFit/>
          </a:bodyPr>
          <a:lstStyle/>
          <a:p>
            <a:pPr algn="l">
              <a:lnSpc>
                <a:spcPts val="4932"/>
              </a:lnSpc>
            </a:pPr>
            <a:r>
              <a:rPr lang="en-US" sz="3523">
                <a:solidFill>
                  <a:srgbClr val="FFFFFF"/>
                </a:solidFill>
                <a:latin typeface="Poppins"/>
                <a:ea typeface="Poppins"/>
                <a:cs typeface="Poppins"/>
                <a:sym typeface="Poppins"/>
              </a:rPr>
              <a:t>By : Indriani Mardiah Anshar</a:t>
            </a:r>
          </a:p>
          <a:p>
            <a:pPr algn="l">
              <a:lnSpc>
                <a:spcPts val="4932"/>
              </a:lnSpc>
              <a:spcBef>
                <a:spcPct val="0"/>
              </a:spcBef>
            </a:pPr>
            <a:r>
              <a:rPr lang="en-US" sz="3523">
                <a:solidFill>
                  <a:srgbClr val="FFFFFF"/>
                </a:solidFill>
                <a:latin typeface="Poppins"/>
                <a:ea typeface="Poppins"/>
                <a:cs typeface="Poppins"/>
                <a:sym typeface="Poppins"/>
              </a:rPr>
              <a:t>D0425314</a:t>
            </a:r>
          </a:p>
        </p:txBody>
      </p:sp>
      <p:sp>
        <p:nvSpPr>
          <p:cNvPr id="31" name="TextBox 17">
            <a:extLst>
              <a:ext uri="{FF2B5EF4-FFF2-40B4-BE49-F238E27FC236}">
                <a16:creationId xmlns:a16="http://schemas.microsoft.com/office/drawing/2014/main" id="{437A5523-2E01-3A14-11B5-28808F37A148}"/>
              </a:ext>
            </a:extLst>
          </p:cNvPr>
          <p:cNvSpPr txBox="1"/>
          <p:nvPr/>
        </p:nvSpPr>
        <p:spPr>
          <a:xfrm>
            <a:off x="-8398315" y="13986531"/>
            <a:ext cx="8267185" cy="1119907"/>
          </a:xfrm>
          <a:prstGeom prst="rect">
            <a:avLst/>
          </a:prstGeom>
        </p:spPr>
        <p:txBody>
          <a:bodyPr lIns="0" tIns="0" rIns="0" bIns="0" rtlCol="0" anchor="t">
            <a:spAutoFit/>
          </a:bodyPr>
          <a:lstStyle/>
          <a:p>
            <a:pPr algn="l">
              <a:lnSpc>
                <a:spcPts val="4365"/>
              </a:lnSpc>
            </a:pPr>
            <a:r>
              <a:rPr lang="en-US" sz="3968">
                <a:solidFill>
                  <a:srgbClr val="FFFFFF"/>
                </a:solidFill>
                <a:latin typeface="League Spartan"/>
                <a:ea typeface="League Spartan"/>
                <a:cs typeface="League Spartan"/>
                <a:sym typeface="League Spartan"/>
              </a:rPr>
              <a:t>TUGAS MANAJEMEN ORGANISASI BISNIS (MOB)</a:t>
            </a:r>
          </a:p>
        </p:txBody>
      </p:sp>
      <p:sp>
        <p:nvSpPr>
          <p:cNvPr id="32" name="Freeform 14">
            <a:extLst>
              <a:ext uri="{FF2B5EF4-FFF2-40B4-BE49-F238E27FC236}">
                <a16:creationId xmlns:a16="http://schemas.microsoft.com/office/drawing/2014/main" id="{3849E0A8-E07E-FBB0-F8AD-FCFD175EE2AC}"/>
              </a:ext>
            </a:extLst>
          </p:cNvPr>
          <p:cNvSpPr/>
          <p:nvPr/>
        </p:nvSpPr>
        <p:spPr>
          <a:xfrm rot="9551778">
            <a:off x="21148074" y="6614836"/>
            <a:ext cx="6492574" cy="3137242"/>
          </a:xfrm>
          <a:custGeom>
            <a:avLst/>
            <a:gdLst/>
            <a:ahLst/>
            <a:cxnLst/>
            <a:rect l="l" t="t" r="r" b="b"/>
            <a:pathLst>
              <a:path w="6492574" h="3137242">
                <a:moveTo>
                  <a:pt x="0" y="0"/>
                </a:moveTo>
                <a:lnTo>
                  <a:pt x="6492573" y="0"/>
                </a:lnTo>
                <a:lnTo>
                  <a:pt x="6492573" y="3137242"/>
                </a:lnTo>
                <a:lnTo>
                  <a:pt x="0" y="3137242"/>
                </a:lnTo>
                <a:lnTo>
                  <a:pt x="0" y="0"/>
                </a:lnTo>
                <a:close/>
              </a:path>
            </a:pathLst>
          </a:custGeom>
          <a:blipFill>
            <a:blip r:embed="rId8">
              <a:extLst>
                <a:ext uri="{96DAC541-7B7A-43D3-8B79-37D633B846F1}">
                  <asvg:svgBlip xmlns:asvg="http://schemas.microsoft.com/office/drawing/2016/SVG/main" r:embed="rId9"/>
                </a:ext>
              </a:extLst>
            </a:blip>
            <a:stretch>
              <a:fillRect l="-17076"/>
            </a:stretch>
          </a:blipFill>
        </p:spPr>
      </p:sp>
      <p:sp>
        <p:nvSpPr>
          <p:cNvPr id="40" name="TextBox 19">
            <a:extLst>
              <a:ext uri="{FF2B5EF4-FFF2-40B4-BE49-F238E27FC236}">
                <a16:creationId xmlns:a16="http://schemas.microsoft.com/office/drawing/2014/main" id="{D34EC03A-0B58-F448-E593-ECA4B3F6EF7D}"/>
              </a:ext>
            </a:extLst>
          </p:cNvPr>
          <p:cNvSpPr txBox="1"/>
          <p:nvPr/>
        </p:nvSpPr>
        <p:spPr>
          <a:xfrm>
            <a:off x="-13282085" y="708093"/>
            <a:ext cx="11466776" cy="3362417"/>
          </a:xfrm>
          <a:prstGeom prst="rect">
            <a:avLst/>
          </a:prstGeom>
        </p:spPr>
        <p:txBody>
          <a:bodyPr lIns="0" tIns="0" rIns="0" bIns="0" rtlCol="0" anchor="t">
            <a:spAutoFit/>
          </a:bodyPr>
          <a:lstStyle/>
          <a:p>
            <a:pPr algn="l">
              <a:lnSpc>
                <a:spcPts val="5274"/>
              </a:lnSpc>
            </a:pPr>
            <a:r>
              <a:rPr lang="en-US" sz="4794" dirty="0">
                <a:solidFill>
                  <a:srgbClr val="626953"/>
                </a:solidFill>
                <a:latin typeface="League Spartan"/>
                <a:ea typeface="League Spartan"/>
                <a:cs typeface="League Spartan"/>
                <a:sym typeface="League Spartan"/>
              </a:rPr>
              <a:t>TENTUKAN POTENSI DAERAH YANG MENURUT KALIAN PALING POTENSIAL UNTUK DIKEMBANGKAN</a:t>
            </a:r>
          </a:p>
          <a:p>
            <a:pPr algn="l">
              <a:lnSpc>
                <a:spcPts val="5274"/>
              </a:lnSpc>
            </a:pPr>
            <a:endParaRPr lang="en-US" sz="4794" dirty="0">
              <a:solidFill>
                <a:srgbClr val="626953"/>
              </a:solidFill>
              <a:latin typeface="League Spartan"/>
              <a:ea typeface="League Spartan"/>
              <a:cs typeface="League Spartan"/>
              <a:sym typeface="League Spartan"/>
            </a:endParaRPr>
          </a:p>
        </p:txBody>
      </p:sp>
      <p:sp>
        <p:nvSpPr>
          <p:cNvPr id="41" name="TextBox 20">
            <a:extLst>
              <a:ext uri="{FF2B5EF4-FFF2-40B4-BE49-F238E27FC236}">
                <a16:creationId xmlns:a16="http://schemas.microsoft.com/office/drawing/2014/main" id="{3A6A91F4-BB47-DCD9-502B-3E98AB6EA2A7}"/>
              </a:ext>
            </a:extLst>
          </p:cNvPr>
          <p:cNvSpPr txBox="1"/>
          <p:nvPr/>
        </p:nvSpPr>
        <p:spPr>
          <a:xfrm>
            <a:off x="-13282085" y="3456400"/>
            <a:ext cx="7364160" cy="5083593"/>
          </a:xfrm>
          <a:prstGeom prst="rect">
            <a:avLst/>
          </a:prstGeom>
        </p:spPr>
        <p:txBody>
          <a:bodyPr lIns="0" tIns="0" rIns="0" bIns="0" rtlCol="0" anchor="t">
            <a:spAutoFit/>
          </a:bodyPr>
          <a:lstStyle/>
          <a:p>
            <a:pPr algn="l">
              <a:lnSpc>
                <a:spcPts val="4031"/>
              </a:lnSpc>
            </a:pPr>
            <a:r>
              <a:rPr lang="en-US" sz="2879">
                <a:solidFill>
                  <a:srgbClr val="626953"/>
                </a:solidFill>
                <a:latin typeface="Poppins"/>
                <a:ea typeface="Poppins"/>
                <a:cs typeface="Poppins"/>
                <a:sym typeface="Poppins"/>
              </a:rPr>
              <a:t>Setelah mengidentifikasi daerah yang ada di polewali, sekarang saya menetukan satu daerah yang sangat potensial untuk dikembangkan. Yaitu destinasi wisata alam kampung rumede, yang tepatnya berada di desa kunyi. Sebuah destinasi sungai sekaligus tempat camping yang masih sangat terjaga alam nya.</a:t>
            </a:r>
          </a:p>
          <a:p>
            <a:pPr algn="l">
              <a:lnSpc>
                <a:spcPts val="4031"/>
              </a:lnSpc>
            </a:pPr>
            <a:endParaRPr lang="en-US" sz="2879">
              <a:solidFill>
                <a:srgbClr val="626953"/>
              </a:solidFill>
              <a:latin typeface="Poppins"/>
              <a:ea typeface="Poppins"/>
              <a:cs typeface="Poppins"/>
              <a:sym typeface="Poppins"/>
            </a:endParaRPr>
          </a:p>
        </p:txBody>
      </p:sp>
      <p:grpSp>
        <p:nvGrpSpPr>
          <p:cNvPr id="13" name="Group 9">
            <a:extLst>
              <a:ext uri="{FF2B5EF4-FFF2-40B4-BE49-F238E27FC236}">
                <a16:creationId xmlns:a16="http://schemas.microsoft.com/office/drawing/2014/main" id="{64904C56-17FF-E964-6D6F-0598400CB7B7}"/>
              </a:ext>
            </a:extLst>
          </p:cNvPr>
          <p:cNvGrpSpPr>
            <a:grpSpLocks noChangeAspect="1"/>
          </p:cNvGrpSpPr>
          <p:nvPr/>
        </p:nvGrpSpPr>
        <p:grpSpPr>
          <a:xfrm>
            <a:off x="13121664" y="-13449300"/>
            <a:ext cx="4867909" cy="9735818"/>
            <a:chOff x="0" y="0"/>
            <a:chExt cx="3175000" cy="6350000"/>
          </a:xfrm>
        </p:grpSpPr>
        <p:sp>
          <p:nvSpPr>
            <p:cNvPr id="14" name="Freeform 10">
              <a:extLst>
                <a:ext uri="{FF2B5EF4-FFF2-40B4-BE49-F238E27FC236}">
                  <a16:creationId xmlns:a16="http://schemas.microsoft.com/office/drawing/2014/main" id="{7E3EED98-DC8E-575C-B4F0-CC7F83DB4552}"/>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id="15" name="Freeform 11">
              <a:extLst>
                <a:ext uri="{FF2B5EF4-FFF2-40B4-BE49-F238E27FC236}">
                  <a16:creationId xmlns:a16="http://schemas.microsoft.com/office/drawing/2014/main" id="{88D0FA62-06CE-CAA0-2FB7-52D996B7DC44}"/>
                </a:ext>
              </a:extLst>
            </p:cNvPr>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id="16" name="Group 12">
            <a:extLst>
              <a:ext uri="{FF2B5EF4-FFF2-40B4-BE49-F238E27FC236}">
                <a16:creationId xmlns:a16="http://schemas.microsoft.com/office/drawing/2014/main" id="{E53E86DB-387C-5E13-7F72-0F6298B4D1E8}"/>
              </a:ext>
            </a:extLst>
          </p:cNvPr>
          <p:cNvGrpSpPr>
            <a:grpSpLocks noChangeAspect="1"/>
          </p:cNvGrpSpPr>
          <p:nvPr/>
        </p:nvGrpSpPr>
        <p:grpSpPr>
          <a:xfrm>
            <a:off x="13235095" y="-13146238"/>
            <a:ext cx="4641047" cy="9282094"/>
            <a:chOff x="0" y="0"/>
            <a:chExt cx="3175000" cy="6350000"/>
          </a:xfrm>
        </p:grpSpPr>
        <p:sp>
          <p:nvSpPr>
            <p:cNvPr id="17" name="Freeform 13">
              <a:extLst>
                <a:ext uri="{FF2B5EF4-FFF2-40B4-BE49-F238E27FC236}">
                  <a16:creationId xmlns:a16="http://schemas.microsoft.com/office/drawing/2014/main" id="{1BB7F295-368C-8478-C1D2-B999F158E4E6}"/>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10"/>
              <a:stretch>
                <a:fillRect l="-38014" r="-38014"/>
              </a:stretch>
            </a:blipFill>
          </p:spPr>
        </p:sp>
        <p:sp>
          <p:nvSpPr>
            <p:cNvPr id="18" name="Freeform 14">
              <a:extLst>
                <a:ext uri="{FF2B5EF4-FFF2-40B4-BE49-F238E27FC236}">
                  <a16:creationId xmlns:a16="http://schemas.microsoft.com/office/drawing/2014/main" id="{C1DCAB5B-0968-FDCE-3FF7-E2DFA941D644}"/>
                </a:ext>
              </a:extLst>
            </p:cNvPr>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id="19" name="Group 3">
            <a:extLst>
              <a:ext uri="{FF2B5EF4-FFF2-40B4-BE49-F238E27FC236}">
                <a16:creationId xmlns:a16="http://schemas.microsoft.com/office/drawing/2014/main" id="{03F26F76-F18D-D2E6-424F-A2D97EBA22E1}"/>
              </a:ext>
            </a:extLst>
          </p:cNvPr>
          <p:cNvGrpSpPr>
            <a:grpSpLocks noChangeAspect="1"/>
          </p:cNvGrpSpPr>
          <p:nvPr/>
        </p:nvGrpSpPr>
        <p:grpSpPr>
          <a:xfrm>
            <a:off x="8073041" y="-10160236"/>
            <a:ext cx="4867909" cy="9735818"/>
            <a:chOff x="0" y="0"/>
            <a:chExt cx="3175000" cy="6350000"/>
          </a:xfrm>
        </p:grpSpPr>
        <p:sp>
          <p:nvSpPr>
            <p:cNvPr id="20" name="Freeform 4">
              <a:extLst>
                <a:ext uri="{FF2B5EF4-FFF2-40B4-BE49-F238E27FC236}">
                  <a16:creationId xmlns:a16="http://schemas.microsoft.com/office/drawing/2014/main" id="{E22704DE-9B81-38C6-2683-4CF6150DBFA5}"/>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id="21" name="Freeform 5">
              <a:extLst>
                <a:ext uri="{FF2B5EF4-FFF2-40B4-BE49-F238E27FC236}">
                  <a16:creationId xmlns:a16="http://schemas.microsoft.com/office/drawing/2014/main" id="{649CC1AC-92D6-A3E1-7A08-9F7029BEFD0C}"/>
                </a:ext>
              </a:extLst>
            </p:cNvPr>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id="22" name="Group 6">
            <a:extLst>
              <a:ext uri="{FF2B5EF4-FFF2-40B4-BE49-F238E27FC236}">
                <a16:creationId xmlns:a16="http://schemas.microsoft.com/office/drawing/2014/main" id="{0FEDDD4C-6308-0D97-999C-E8DD5F35B682}"/>
              </a:ext>
            </a:extLst>
          </p:cNvPr>
          <p:cNvGrpSpPr>
            <a:grpSpLocks noChangeAspect="1"/>
          </p:cNvGrpSpPr>
          <p:nvPr/>
        </p:nvGrpSpPr>
        <p:grpSpPr>
          <a:xfrm>
            <a:off x="8186472" y="-9988826"/>
            <a:ext cx="4641047" cy="9282094"/>
            <a:chOff x="0" y="0"/>
            <a:chExt cx="3175000" cy="6350000"/>
          </a:xfrm>
        </p:grpSpPr>
        <p:sp>
          <p:nvSpPr>
            <p:cNvPr id="23" name="Freeform 7">
              <a:extLst>
                <a:ext uri="{FF2B5EF4-FFF2-40B4-BE49-F238E27FC236}">
                  <a16:creationId xmlns:a16="http://schemas.microsoft.com/office/drawing/2014/main" id="{949B6277-DBFC-7AB3-5DA7-A287845EBFB1}"/>
                </a:ext>
              </a:extLst>
            </p:cNvPr>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25000" r="-25000"/>
              </a:stretch>
            </a:blipFill>
          </p:spPr>
        </p:sp>
        <p:sp>
          <p:nvSpPr>
            <p:cNvPr id="24" name="Freeform 8">
              <a:extLst>
                <a:ext uri="{FF2B5EF4-FFF2-40B4-BE49-F238E27FC236}">
                  <a16:creationId xmlns:a16="http://schemas.microsoft.com/office/drawing/2014/main" id="{8F573943-CF51-C7B2-0144-BFB5B17CDFD2}"/>
                </a:ext>
              </a:extLst>
            </p:cNvPr>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5444" r="-15444"/>
            </a:stretch>
          </a:blipFill>
        </p:spPr>
      </p:sp>
      <p:grpSp>
        <p:nvGrpSpPr>
          <p:cNvPr id="3" name="Group 3"/>
          <p:cNvGrpSpPr>
            <a:grpSpLocks noChangeAspect="1"/>
          </p:cNvGrpSpPr>
          <p:nvPr/>
        </p:nvGrpSpPr>
        <p:grpSpPr>
          <a:xfrm>
            <a:off x="8073041" y="2547438"/>
            <a:ext cx="4867909" cy="9735818"/>
            <a:chOff x="0" y="0"/>
            <a:chExt cx="3175000" cy="6350000"/>
          </a:xfrm>
        </p:grpSpPr>
        <p:sp>
          <p:nvSpPr>
            <p:cNvPr id="4" name="Freeform 4"/>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id="5" name="Freeform 5"/>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id="6" name="Group 6"/>
          <p:cNvGrpSpPr>
            <a:grpSpLocks noChangeAspect="1"/>
          </p:cNvGrpSpPr>
          <p:nvPr/>
        </p:nvGrpSpPr>
        <p:grpSpPr>
          <a:xfrm>
            <a:off x="8186472" y="2718848"/>
            <a:ext cx="4641047" cy="9282094"/>
            <a:chOff x="0" y="0"/>
            <a:chExt cx="3175000" cy="6350000"/>
          </a:xfrm>
        </p:grpSpPr>
        <p:sp>
          <p:nvSpPr>
            <p:cNvPr id="7" name="Freeform 7"/>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25000" r="-25000"/>
              </a:stretch>
            </a:blipFill>
          </p:spPr>
        </p:sp>
        <p:sp>
          <p:nvSpPr>
            <p:cNvPr id="8" name="Freeform 8"/>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id="9" name="Group 9"/>
          <p:cNvGrpSpPr>
            <a:grpSpLocks noChangeAspect="1"/>
          </p:cNvGrpSpPr>
          <p:nvPr/>
        </p:nvGrpSpPr>
        <p:grpSpPr>
          <a:xfrm>
            <a:off x="13121664" y="-1697652"/>
            <a:ext cx="4867909" cy="9735818"/>
            <a:chOff x="0" y="0"/>
            <a:chExt cx="3175000" cy="6350000"/>
          </a:xfrm>
        </p:grpSpPr>
        <p:sp>
          <p:nvSpPr>
            <p:cNvPr id="10" name="Freeform 10"/>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id="11" name="Freeform 11"/>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id="12" name="Group 12"/>
          <p:cNvGrpSpPr>
            <a:grpSpLocks noChangeAspect="1"/>
          </p:cNvGrpSpPr>
          <p:nvPr/>
        </p:nvGrpSpPr>
        <p:grpSpPr>
          <a:xfrm>
            <a:off x="13235095" y="-1394590"/>
            <a:ext cx="4641047" cy="9282094"/>
            <a:chOff x="0" y="0"/>
            <a:chExt cx="3175000" cy="6350000"/>
          </a:xfrm>
        </p:grpSpPr>
        <p:sp>
          <p:nvSpPr>
            <p:cNvPr id="13" name="Freeform 13"/>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38014" r="-38014"/>
              </a:stretch>
            </a:blipFill>
          </p:spPr>
        </p:sp>
        <p:sp>
          <p:nvSpPr>
            <p:cNvPr id="14" name="Freeform 14"/>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sp>
        <p:nvSpPr>
          <p:cNvPr id="15" name="Freeform 15"/>
          <p:cNvSpPr/>
          <p:nvPr/>
        </p:nvSpPr>
        <p:spPr>
          <a:xfrm>
            <a:off x="15153634" y="8539993"/>
            <a:ext cx="2105666" cy="1152374"/>
          </a:xfrm>
          <a:custGeom>
            <a:avLst/>
            <a:gdLst/>
            <a:ahLst/>
            <a:cxnLst/>
            <a:rect l="l" t="t" r="r" b="b"/>
            <a:pathLst>
              <a:path w="2105666" h="1152374">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6465200" y="8711612"/>
            <a:ext cx="2882434" cy="288243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CDBE8C"/>
              </a:solidFill>
              <a:prstDash val="solid"/>
              <a:miter/>
            </a:ln>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9" name="TextBox 19"/>
          <p:cNvSpPr txBox="1"/>
          <p:nvPr/>
        </p:nvSpPr>
        <p:spPr>
          <a:xfrm>
            <a:off x="671332" y="708093"/>
            <a:ext cx="11466776" cy="3362417"/>
          </a:xfrm>
          <a:prstGeom prst="rect">
            <a:avLst/>
          </a:prstGeom>
        </p:spPr>
        <p:txBody>
          <a:bodyPr lIns="0" tIns="0" rIns="0" bIns="0" rtlCol="0" anchor="t">
            <a:spAutoFit/>
          </a:bodyPr>
          <a:lstStyle/>
          <a:p>
            <a:pPr algn="l">
              <a:lnSpc>
                <a:spcPts val="5274"/>
              </a:lnSpc>
            </a:pPr>
            <a:r>
              <a:rPr lang="en-US" sz="4794" dirty="0">
                <a:solidFill>
                  <a:srgbClr val="626953"/>
                </a:solidFill>
                <a:latin typeface="League Spartan"/>
                <a:ea typeface="League Spartan"/>
                <a:cs typeface="League Spartan"/>
                <a:sym typeface="League Spartan"/>
              </a:rPr>
              <a:t>TENTUKAN POTENSI DAERAH YANG MENURUT KALIAN PALING POTENSIAL UNTUK DIKEMBANGKAN</a:t>
            </a:r>
          </a:p>
          <a:p>
            <a:pPr algn="l">
              <a:lnSpc>
                <a:spcPts val="5274"/>
              </a:lnSpc>
            </a:pPr>
            <a:endParaRPr lang="en-US" sz="4794" dirty="0">
              <a:solidFill>
                <a:srgbClr val="626953"/>
              </a:solidFill>
              <a:latin typeface="League Spartan"/>
              <a:ea typeface="League Spartan"/>
              <a:cs typeface="League Spartan"/>
              <a:sym typeface="League Spartan"/>
            </a:endParaRPr>
          </a:p>
        </p:txBody>
      </p:sp>
      <p:sp>
        <p:nvSpPr>
          <p:cNvPr id="20" name="TextBox 20"/>
          <p:cNvSpPr txBox="1"/>
          <p:nvPr/>
        </p:nvSpPr>
        <p:spPr>
          <a:xfrm>
            <a:off x="671332" y="3456400"/>
            <a:ext cx="7364160" cy="5083593"/>
          </a:xfrm>
          <a:prstGeom prst="rect">
            <a:avLst/>
          </a:prstGeom>
        </p:spPr>
        <p:txBody>
          <a:bodyPr lIns="0" tIns="0" rIns="0" bIns="0" rtlCol="0" anchor="t">
            <a:spAutoFit/>
          </a:bodyPr>
          <a:lstStyle/>
          <a:p>
            <a:pPr algn="l">
              <a:lnSpc>
                <a:spcPts val="4031"/>
              </a:lnSpc>
            </a:pPr>
            <a:r>
              <a:rPr lang="en-US" sz="2879">
                <a:solidFill>
                  <a:srgbClr val="626953"/>
                </a:solidFill>
                <a:latin typeface="Poppins"/>
                <a:ea typeface="Poppins"/>
                <a:cs typeface="Poppins"/>
                <a:sym typeface="Poppins"/>
              </a:rPr>
              <a:t>Setelah mengidentifikasi daerah yang ada di polewali, sekarang saya menetukan satu daerah yang sangat potensial untuk dikembangkan. Yaitu destinasi wisata alam kampung rumede, yang tepatnya berada di desa kunyi. Sebuah destinasi sungai sekaligus tempat camping yang masih sangat terjaga alam nya.</a:t>
            </a:r>
          </a:p>
          <a:p>
            <a:pPr algn="l">
              <a:lnSpc>
                <a:spcPts val="4031"/>
              </a:lnSpc>
            </a:pPr>
            <a:endParaRPr lang="en-US" sz="2879">
              <a:solidFill>
                <a:srgbClr val="626953"/>
              </a:solidFill>
              <a:latin typeface="Poppins"/>
              <a:ea typeface="Poppins"/>
              <a:cs typeface="Poppins"/>
              <a:sym typeface="Poppins"/>
            </a:endParaRPr>
          </a:p>
        </p:txBody>
      </p:sp>
      <p:sp>
        <p:nvSpPr>
          <p:cNvPr id="21" name="Freeform 4">
            <a:extLst>
              <a:ext uri="{FF2B5EF4-FFF2-40B4-BE49-F238E27FC236}">
                <a16:creationId xmlns:a16="http://schemas.microsoft.com/office/drawing/2014/main" id="{82AB6605-2BEE-3597-2D4F-B809080F5361}"/>
              </a:ext>
            </a:extLst>
          </p:cNvPr>
          <p:cNvSpPr/>
          <p:nvPr/>
        </p:nvSpPr>
        <p:spPr>
          <a:xfrm rot="21022812">
            <a:off x="20739995" y="10839422"/>
            <a:ext cx="10737275" cy="1109797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28999"/>
            </a:stretch>
          </a:blipFill>
        </p:spPr>
      </p:sp>
      <p:sp>
        <p:nvSpPr>
          <p:cNvPr id="22" name="Freeform 5">
            <a:extLst>
              <a:ext uri="{FF2B5EF4-FFF2-40B4-BE49-F238E27FC236}">
                <a16:creationId xmlns:a16="http://schemas.microsoft.com/office/drawing/2014/main" id="{C9851E89-F67F-A011-2857-D93EE867E55E}"/>
              </a:ext>
            </a:extLst>
          </p:cNvPr>
          <p:cNvSpPr/>
          <p:nvPr/>
        </p:nvSpPr>
        <p:spPr>
          <a:xfrm rot="21022812">
            <a:off x="20610233" y="10709660"/>
            <a:ext cx="10996799" cy="11357494"/>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DBE8C"/>
          </a:solidFill>
        </p:spPr>
      </p:sp>
      <p:grpSp>
        <p:nvGrpSpPr>
          <p:cNvPr id="23" name="Group 6">
            <a:extLst>
              <a:ext uri="{FF2B5EF4-FFF2-40B4-BE49-F238E27FC236}">
                <a16:creationId xmlns:a16="http://schemas.microsoft.com/office/drawing/2014/main" id="{162A8F92-F6E3-F4B1-C8CD-2BACD31CD70B}"/>
              </a:ext>
            </a:extLst>
          </p:cNvPr>
          <p:cNvGrpSpPr/>
          <p:nvPr/>
        </p:nvGrpSpPr>
        <p:grpSpPr>
          <a:xfrm>
            <a:off x="-4419534" y="-2194856"/>
            <a:ext cx="2882434" cy="2882434"/>
            <a:chOff x="0" y="0"/>
            <a:chExt cx="812800" cy="812800"/>
          </a:xfrm>
        </p:grpSpPr>
        <p:sp>
          <p:nvSpPr>
            <p:cNvPr id="24" name="Freeform 7">
              <a:extLst>
                <a:ext uri="{FF2B5EF4-FFF2-40B4-BE49-F238E27FC236}">
                  <a16:creationId xmlns:a16="http://schemas.microsoft.com/office/drawing/2014/main" id="{F53B784B-88C6-5335-B46A-2A527AD6A4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25" name="TextBox 8">
              <a:extLst>
                <a:ext uri="{FF2B5EF4-FFF2-40B4-BE49-F238E27FC236}">
                  <a16:creationId xmlns:a16="http://schemas.microsoft.com/office/drawing/2014/main" id="{AC6639D9-8BDD-8590-4370-240E589BB678}"/>
                </a:ext>
              </a:extLst>
            </p:cNvPr>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26" name="Freeform 9">
            <a:extLst>
              <a:ext uri="{FF2B5EF4-FFF2-40B4-BE49-F238E27FC236}">
                <a16:creationId xmlns:a16="http://schemas.microsoft.com/office/drawing/2014/main" id="{D71983C0-F0E0-8FA1-E782-365CC1465BCA}"/>
              </a:ext>
            </a:extLst>
          </p:cNvPr>
          <p:cNvSpPr/>
          <p:nvPr/>
        </p:nvSpPr>
        <p:spPr>
          <a:xfrm rot="-1059828">
            <a:off x="-4314460" y="-3254787"/>
            <a:ext cx="3931162" cy="3137242"/>
          </a:xfrm>
          <a:custGeom>
            <a:avLst/>
            <a:gdLst/>
            <a:ahLst/>
            <a:cxnLst/>
            <a:rect l="l" t="t" r="r" b="b"/>
            <a:pathLst>
              <a:path w="3931162" h="3137242">
                <a:moveTo>
                  <a:pt x="0" y="0"/>
                </a:moveTo>
                <a:lnTo>
                  <a:pt x="3931162" y="0"/>
                </a:lnTo>
                <a:lnTo>
                  <a:pt x="3931162" y="3137242"/>
                </a:lnTo>
                <a:lnTo>
                  <a:pt x="0" y="3137242"/>
                </a:lnTo>
                <a:lnTo>
                  <a:pt x="0" y="0"/>
                </a:lnTo>
                <a:close/>
              </a:path>
            </a:pathLst>
          </a:custGeom>
          <a:blipFill>
            <a:blip r:embed="rId7">
              <a:extLst>
                <a:ext uri="{96DAC541-7B7A-43D3-8B79-37D633B846F1}">
                  <asvg:svgBlip xmlns:asvg="http://schemas.microsoft.com/office/drawing/2016/SVG/main" r:embed="rId8"/>
                </a:ext>
              </a:extLst>
            </a:blip>
            <a:stretch>
              <a:fillRect l="-93358"/>
            </a:stretch>
          </a:blipFill>
        </p:spPr>
      </p:sp>
      <p:sp>
        <p:nvSpPr>
          <p:cNvPr id="28" name="Freeform 10">
            <a:extLst>
              <a:ext uri="{FF2B5EF4-FFF2-40B4-BE49-F238E27FC236}">
                <a16:creationId xmlns:a16="http://schemas.microsoft.com/office/drawing/2014/main" id="{A2323835-6684-78F1-5949-0D1C97D2D7D9}"/>
              </a:ext>
            </a:extLst>
          </p:cNvPr>
          <p:cNvSpPr/>
          <p:nvPr/>
        </p:nvSpPr>
        <p:spPr>
          <a:xfrm>
            <a:off x="-7895565" y="4516571"/>
            <a:ext cx="6952062" cy="290723"/>
          </a:xfrm>
          <a:custGeom>
            <a:avLst/>
            <a:gdLst/>
            <a:ahLst/>
            <a:cxnLst/>
            <a:rect l="l" t="t" r="r" b="b"/>
            <a:pathLst>
              <a:path w="6952062" h="290723">
                <a:moveTo>
                  <a:pt x="0" y="0"/>
                </a:moveTo>
                <a:lnTo>
                  <a:pt x="6952062" y="0"/>
                </a:lnTo>
                <a:lnTo>
                  <a:pt x="6952062" y="290722"/>
                </a:lnTo>
                <a:lnTo>
                  <a:pt x="0" y="2907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19">
            <a:extLst>
              <a:ext uri="{FF2B5EF4-FFF2-40B4-BE49-F238E27FC236}">
                <a16:creationId xmlns:a16="http://schemas.microsoft.com/office/drawing/2014/main" id="{7BED1571-BC18-65A6-A63F-A5CEF99E340D}"/>
              </a:ext>
            </a:extLst>
          </p:cNvPr>
          <p:cNvSpPr/>
          <p:nvPr/>
        </p:nvSpPr>
        <p:spPr>
          <a:xfrm>
            <a:off x="-19188808" y="-241279"/>
            <a:ext cx="18288000" cy="3452836"/>
          </a:xfrm>
          <a:custGeom>
            <a:avLst/>
            <a:gdLst/>
            <a:ahLst/>
            <a:cxnLst/>
            <a:rect l="l" t="t" r="r" b="b"/>
            <a:pathLst>
              <a:path w="18288000" h="3452836">
                <a:moveTo>
                  <a:pt x="0" y="0"/>
                </a:moveTo>
                <a:lnTo>
                  <a:pt x="18288000" y="0"/>
                </a:lnTo>
                <a:lnTo>
                  <a:pt x="18288000" y="3452836"/>
                </a:lnTo>
                <a:lnTo>
                  <a:pt x="0" y="3452836"/>
                </a:lnTo>
                <a:lnTo>
                  <a:pt x="0" y="0"/>
                </a:lnTo>
                <a:close/>
              </a:path>
            </a:pathLst>
          </a:custGeom>
          <a:blipFill>
            <a:blip r:embed="rId11"/>
            <a:stretch>
              <a:fillRect t="-87894" b="-50959"/>
            </a:stretch>
          </a:blipFill>
        </p:spPr>
      </p:sp>
      <p:grpSp>
        <p:nvGrpSpPr>
          <p:cNvPr id="30" name="Group 9">
            <a:extLst>
              <a:ext uri="{FF2B5EF4-FFF2-40B4-BE49-F238E27FC236}">
                <a16:creationId xmlns:a16="http://schemas.microsoft.com/office/drawing/2014/main" id="{91E717A3-F51C-0E23-7D81-6A9E962024C4}"/>
              </a:ext>
            </a:extLst>
          </p:cNvPr>
          <p:cNvGrpSpPr/>
          <p:nvPr/>
        </p:nvGrpSpPr>
        <p:grpSpPr>
          <a:xfrm>
            <a:off x="-18475626" y="3163425"/>
            <a:ext cx="17750406" cy="1672602"/>
            <a:chOff x="0" y="0"/>
            <a:chExt cx="23667208" cy="2230136"/>
          </a:xfrm>
        </p:grpSpPr>
        <p:sp>
          <p:nvSpPr>
            <p:cNvPr id="31" name="Freeform 10">
              <a:extLst>
                <a:ext uri="{FF2B5EF4-FFF2-40B4-BE49-F238E27FC236}">
                  <a16:creationId xmlns:a16="http://schemas.microsoft.com/office/drawing/2014/main" id="{922C5871-28C7-3F9C-D338-D193DEC5F1EC}"/>
                </a:ext>
              </a:extLst>
            </p:cNvPr>
            <p:cNvSpPr/>
            <p:nvPr/>
          </p:nvSpPr>
          <p:spPr>
            <a:xfrm>
              <a:off x="340702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2" name="Freeform 11">
              <a:extLst>
                <a:ext uri="{FF2B5EF4-FFF2-40B4-BE49-F238E27FC236}">
                  <a16:creationId xmlns:a16="http://schemas.microsoft.com/office/drawing/2014/main" id="{5FBA80C6-2443-902E-F94B-45E1E88CB68D}"/>
                </a:ext>
              </a:extLst>
            </p:cNvPr>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3" name="Freeform 12">
              <a:extLst>
                <a:ext uri="{FF2B5EF4-FFF2-40B4-BE49-F238E27FC236}">
                  <a16:creationId xmlns:a16="http://schemas.microsoft.com/office/drawing/2014/main" id="{AA844861-C18B-3340-BBA0-25B633D5C1D4}"/>
                </a:ext>
              </a:extLst>
            </p:cNvPr>
            <p:cNvSpPr/>
            <p:nvPr/>
          </p:nvSpPr>
          <p:spPr>
            <a:xfrm>
              <a:off x="11091751"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4" name="Freeform 13">
              <a:extLst>
                <a:ext uri="{FF2B5EF4-FFF2-40B4-BE49-F238E27FC236}">
                  <a16:creationId xmlns:a16="http://schemas.microsoft.com/office/drawing/2014/main" id="{EECD294A-2DF9-732A-ABAC-407FC26931BD}"/>
                </a:ext>
              </a:extLst>
            </p:cNvPr>
            <p:cNvSpPr/>
            <p:nvPr/>
          </p:nvSpPr>
          <p:spPr>
            <a:xfrm>
              <a:off x="7558002"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5" name="Freeform 14">
              <a:extLst>
                <a:ext uri="{FF2B5EF4-FFF2-40B4-BE49-F238E27FC236}">
                  <a16:creationId xmlns:a16="http://schemas.microsoft.com/office/drawing/2014/main" id="{2ED91B96-2511-B31D-B78A-033D85A22347}"/>
                </a:ext>
              </a:extLst>
            </p:cNvPr>
            <p:cNvSpPr/>
            <p:nvPr/>
          </p:nvSpPr>
          <p:spPr>
            <a:xfrm>
              <a:off x="18286390"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6" name="Freeform 15">
              <a:extLst>
                <a:ext uri="{FF2B5EF4-FFF2-40B4-BE49-F238E27FC236}">
                  <a16:creationId xmlns:a16="http://schemas.microsoft.com/office/drawing/2014/main" id="{6429FB4A-DF63-34A4-28DC-586C6DBAE604}"/>
                </a:ext>
              </a:extLst>
            </p:cNvPr>
            <p:cNvSpPr/>
            <p:nvPr/>
          </p:nvSpPr>
          <p:spPr>
            <a:xfrm>
              <a:off x="14752641"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37" name="TextBox 24">
            <a:extLst>
              <a:ext uri="{FF2B5EF4-FFF2-40B4-BE49-F238E27FC236}">
                <a16:creationId xmlns:a16="http://schemas.microsoft.com/office/drawing/2014/main" id="{E4D5FB2C-5FF7-F9EC-9D05-D1E9BBACC46F}"/>
              </a:ext>
            </a:extLst>
          </p:cNvPr>
          <p:cNvSpPr txBox="1"/>
          <p:nvPr/>
        </p:nvSpPr>
        <p:spPr>
          <a:xfrm>
            <a:off x="-17628261" y="3344907"/>
            <a:ext cx="15593557" cy="1345208"/>
          </a:xfrm>
          <a:prstGeom prst="rect">
            <a:avLst/>
          </a:prstGeom>
        </p:spPr>
        <p:txBody>
          <a:bodyPr lIns="0" tIns="0" rIns="0" bIns="0" rtlCol="0" anchor="t">
            <a:spAutoFit/>
          </a:bodyPr>
          <a:lstStyle/>
          <a:p>
            <a:pPr algn="l">
              <a:lnSpc>
                <a:spcPts val="3517"/>
              </a:lnSpc>
            </a:pPr>
            <a:r>
              <a:rPr lang="en-US" sz="3198">
                <a:solidFill>
                  <a:srgbClr val="FFFFFF"/>
                </a:solidFill>
                <a:latin typeface="League Spartan"/>
                <a:ea typeface="League Spartan"/>
                <a:cs typeface="League Spartan"/>
                <a:sym typeface="League Spartan"/>
              </a:rPr>
              <a:t>Setelah Ditentukan, Kira2 Harus Dibuatkan Apa Atau Diberikan Sentuhan Apa, Sekiranya Menjadikan Nilai Tambah Atau Memberikan Pekerjaan Ke Masyarakat Sekitar</a:t>
            </a:r>
          </a:p>
        </p:txBody>
      </p:sp>
      <p:sp>
        <p:nvSpPr>
          <p:cNvPr id="38" name="Freeform 25">
            <a:extLst>
              <a:ext uri="{FF2B5EF4-FFF2-40B4-BE49-F238E27FC236}">
                <a16:creationId xmlns:a16="http://schemas.microsoft.com/office/drawing/2014/main" id="{D44DC6EB-A5F4-ABB4-7E13-5B93EEB7024C}"/>
              </a:ext>
            </a:extLst>
          </p:cNvPr>
          <p:cNvSpPr/>
          <p:nvPr/>
        </p:nvSpPr>
        <p:spPr>
          <a:xfrm>
            <a:off x="19083268" y="2320474"/>
            <a:ext cx="3376400" cy="1393532"/>
          </a:xfrm>
          <a:custGeom>
            <a:avLst/>
            <a:gdLst/>
            <a:ahLst/>
            <a:cxnLst/>
            <a:rect l="l" t="t" r="r" b="b"/>
            <a:pathLst>
              <a:path w="3376400" h="1393532">
                <a:moveTo>
                  <a:pt x="0" y="0"/>
                </a:moveTo>
                <a:lnTo>
                  <a:pt x="3376401" y="0"/>
                </a:lnTo>
                <a:lnTo>
                  <a:pt x="3376401" y="1393533"/>
                </a:lnTo>
                <a:lnTo>
                  <a:pt x="0" y="13935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9" name="TextBox 20">
            <a:extLst>
              <a:ext uri="{FF2B5EF4-FFF2-40B4-BE49-F238E27FC236}">
                <a16:creationId xmlns:a16="http://schemas.microsoft.com/office/drawing/2014/main" id="{7E98D02E-8145-F5CC-6316-D2B667510C5F}"/>
              </a:ext>
            </a:extLst>
          </p:cNvPr>
          <p:cNvSpPr txBox="1"/>
          <p:nvPr/>
        </p:nvSpPr>
        <p:spPr>
          <a:xfrm>
            <a:off x="2513867" y="12168178"/>
            <a:ext cx="2934759" cy="619125"/>
          </a:xfrm>
          <a:prstGeom prst="rect">
            <a:avLst/>
          </a:prstGeom>
        </p:spPr>
        <p:txBody>
          <a:bodyPr lIns="0" tIns="0" rIns="0" bIns="0" rtlCol="0" anchor="t">
            <a:spAutoFit/>
          </a:bodyPr>
          <a:lstStyle/>
          <a:p>
            <a:pPr algn="l">
              <a:lnSpc>
                <a:spcPts val="4892"/>
              </a:lnSpc>
            </a:pPr>
            <a:r>
              <a:rPr lang="en-US" sz="4077">
                <a:solidFill>
                  <a:srgbClr val="626953"/>
                </a:solidFill>
                <a:latin typeface="League Spartan"/>
                <a:ea typeface="League Spartan"/>
                <a:cs typeface="League Spartan"/>
                <a:sym typeface="League Spartan"/>
              </a:rPr>
              <a:t>POTENSI</a:t>
            </a:r>
          </a:p>
        </p:txBody>
      </p:sp>
      <p:sp>
        <p:nvSpPr>
          <p:cNvPr id="40" name="TextBox 21">
            <a:extLst>
              <a:ext uri="{FF2B5EF4-FFF2-40B4-BE49-F238E27FC236}">
                <a16:creationId xmlns:a16="http://schemas.microsoft.com/office/drawing/2014/main" id="{C87B32B9-9856-2C78-A0C6-CA07C0F2745C}"/>
              </a:ext>
            </a:extLst>
          </p:cNvPr>
          <p:cNvSpPr txBox="1"/>
          <p:nvPr/>
        </p:nvSpPr>
        <p:spPr>
          <a:xfrm>
            <a:off x="10865845" y="12168178"/>
            <a:ext cx="5781910" cy="1238250"/>
          </a:xfrm>
          <a:prstGeom prst="rect">
            <a:avLst/>
          </a:prstGeom>
        </p:spPr>
        <p:txBody>
          <a:bodyPr lIns="0" tIns="0" rIns="0" bIns="0" rtlCol="0" anchor="t">
            <a:spAutoFit/>
          </a:bodyPr>
          <a:lstStyle/>
          <a:p>
            <a:pPr algn="l">
              <a:lnSpc>
                <a:spcPts val="4892"/>
              </a:lnSpc>
            </a:pPr>
            <a:r>
              <a:rPr lang="en-US" sz="4077">
                <a:solidFill>
                  <a:srgbClr val="626953"/>
                </a:solidFill>
                <a:latin typeface="League Spartan"/>
                <a:ea typeface="League Spartan"/>
                <a:cs typeface="League Spartan"/>
                <a:sym typeface="League Spartan"/>
              </a:rPr>
              <a:t>PEKERJAAN UNTUK MASYARAKAT</a:t>
            </a:r>
          </a:p>
        </p:txBody>
      </p:sp>
      <p:sp>
        <p:nvSpPr>
          <p:cNvPr id="41" name="TextBox 22">
            <a:extLst>
              <a:ext uri="{FF2B5EF4-FFF2-40B4-BE49-F238E27FC236}">
                <a16:creationId xmlns:a16="http://schemas.microsoft.com/office/drawing/2014/main" id="{712ED9ED-7788-96B1-5854-AE4ED1802D3B}"/>
              </a:ext>
            </a:extLst>
          </p:cNvPr>
          <p:cNvSpPr txBox="1"/>
          <p:nvPr/>
        </p:nvSpPr>
        <p:spPr>
          <a:xfrm>
            <a:off x="2538178" y="12701578"/>
            <a:ext cx="7769042" cy="3976790"/>
          </a:xfrm>
          <a:prstGeom prst="rect">
            <a:avLst/>
          </a:prstGeom>
        </p:spPr>
        <p:txBody>
          <a:bodyPr lIns="0" tIns="0" rIns="0" bIns="0" rtlCol="0" anchor="t">
            <a:spAutoFit/>
          </a:bodyPr>
          <a:lstStyle/>
          <a:p>
            <a:pPr algn="just">
              <a:lnSpc>
                <a:spcPts val="3931"/>
              </a:lnSpc>
              <a:spcBef>
                <a:spcPct val="0"/>
              </a:spcBef>
            </a:pPr>
            <a:r>
              <a:rPr lang="en-US" sz="2808" dirty="0" err="1">
                <a:solidFill>
                  <a:srgbClr val="626953"/>
                </a:solidFill>
                <a:latin typeface="Poppins"/>
                <a:ea typeface="Poppins"/>
                <a:cs typeface="Poppins"/>
                <a:sym typeface="Poppins"/>
              </a:rPr>
              <a:t>Menurut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saya</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destinasi</a:t>
            </a:r>
            <a:r>
              <a:rPr lang="en-US" sz="2808" dirty="0">
                <a:solidFill>
                  <a:srgbClr val="626953"/>
                </a:solidFill>
                <a:latin typeface="Poppins"/>
                <a:ea typeface="Poppins"/>
                <a:cs typeface="Poppins"/>
                <a:sym typeface="Poppins"/>
              </a:rPr>
              <a:t> Kampung </a:t>
            </a:r>
            <a:r>
              <a:rPr lang="en-US" sz="2808" dirty="0" err="1">
                <a:solidFill>
                  <a:srgbClr val="626953"/>
                </a:solidFill>
                <a:latin typeface="Poppins"/>
                <a:ea typeface="Poppins"/>
                <a:cs typeface="Poppins"/>
                <a:sym typeface="Poppins"/>
              </a:rPr>
              <a:t>rumede</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itu</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bisa</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diberikan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sebuah</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inovasi</a:t>
            </a:r>
            <a:r>
              <a:rPr lang="en-US" sz="2808" dirty="0">
                <a:solidFill>
                  <a:srgbClr val="626953"/>
                </a:solidFill>
                <a:latin typeface="Poppins"/>
                <a:ea typeface="Poppins"/>
                <a:cs typeface="Poppins"/>
                <a:sym typeface="Poppins"/>
              </a:rPr>
              <a:t> yang </a:t>
            </a:r>
            <a:r>
              <a:rPr lang="en-US" sz="2808" dirty="0" err="1">
                <a:solidFill>
                  <a:srgbClr val="626953"/>
                </a:solidFill>
                <a:latin typeface="Poppins"/>
                <a:ea typeface="Poppins"/>
                <a:cs typeface="Poppins"/>
                <a:sym typeface="Poppins"/>
              </a:rPr>
              <a:t>dapat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memudahkan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masyarakat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atau</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pengunjung</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untuk</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melakukan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registrasi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seperti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reservasi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ketika</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ingin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memasuki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tempat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tersebut,agar</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ketersediaan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lokasi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dapat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diketahui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lebih</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dulu</a:t>
            </a:r>
            <a:r>
              <a:rPr lang="en-US" sz="2808" dirty="0">
                <a:solidFill>
                  <a:srgbClr val="626953"/>
                </a:solidFill>
                <a:latin typeface="Poppins"/>
                <a:ea typeface="Poppins"/>
                <a:cs typeface="Poppins"/>
                <a:sym typeface="Poppins"/>
              </a:rPr>
              <a:t> oleh </a:t>
            </a:r>
            <a:r>
              <a:rPr lang="en-US" sz="2808" dirty="0" err="1">
                <a:solidFill>
                  <a:srgbClr val="626953"/>
                </a:solidFill>
                <a:latin typeface="Poppins"/>
                <a:ea typeface="Poppins"/>
                <a:cs typeface="Poppins"/>
                <a:sym typeface="Poppins"/>
              </a:rPr>
              <a:t>pengunjung</a:t>
            </a:r>
            <a:r>
              <a:rPr lang="en-US" sz="2808" dirty="0">
                <a:solidFill>
                  <a:srgbClr val="626953"/>
                </a:solidFill>
                <a:latin typeface="Poppins"/>
                <a:ea typeface="Poppins"/>
                <a:cs typeface="Poppins"/>
                <a:sym typeface="Poppins"/>
              </a:rPr>
              <a:t>.</a:t>
            </a:r>
          </a:p>
        </p:txBody>
      </p:sp>
      <p:sp>
        <p:nvSpPr>
          <p:cNvPr id="42" name="TextBox 23">
            <a:extLst>
              <a:ext uri="{FF2B5EF4-FFF2-40B4-BE49-F238E27FC236}">
                <a16:creationId xmlns:a16="http://schemas.microsoft.com/office/drawing/2014/main" id="{A6AF14CD-282B-2335-959F-A4EF4653BE3D}"/>
              </a:ext>
            </a:extLst>
          </p:cNvPr>
          <p:cNvSpPr txBox="1"/>
          <p:nvPr/>
        </p:nvSpPr>
        <p:spPr>
          <a:xfrm>
            <a:off x="10865845" y="13416918"/>
            <a:ext cx="6626374" cy="2731388"/>
          </a:xfrm>
          <a:prstGeom prst="rect">
            <a:avLst/>
          </a:prstGeom>
        </p:spPr>
        <p:txBody>
          <a:bodyPr lIns="0" tIns="0" rIns="0" bIns="0" rtlCol="0" anchor="t">
            <a:spAutoFit/>
          </a:bodyPr>
          <a:lstStyle/>
          <a:p>
            <a:pPr algn="just">
              <a:lnSpc>
                <a:spcPts val="4326"/>
              </a:lnSpc>
            </a:pPr>
            <a:r>
              <a:rPr lang="en-US" sz="3090">
                <a:solidFill>
                  <a:srgbClr val="626953"/>
                </a:solidFill>
                <a:latin typeface="Poppins"/>
                <a:ea typeface="Poppins"/>
                <a:cs typeface="Poppins"/>
                <a:sym typeface="Poppins"/>
              </a:rPr>
              <a:t>KARYAWAN DEVISI KEBERSIHAN</a:t>
            </a:r>
          </a:p>
          <a:p>
            <a:pPr algn="just">
              <a:lnSpc>
                <a:spcPts val="4326"/>
              </a:lnSpc>
            </a:pPr>
            <a:r>
              <a:rPr lang="en-US" sz="3090">
                <a:solidFill>
                  <a:srgbClr val="626953"/>
                </a:solidFill>
                <a:latin typeface="Poppins"/>
                <a:ea typeface="Poppins"/>
                <a:cs typeface="Poppins"/>
                <a:sym typeface="Poppins"/>
              </a:rPr>
              <a:t>KARYAWAN DEVISI KEAMANAN</a:t>
            </a:r>
          </a:p>
          <a:p>
            <a:pPr algn="just">
              <a:lnSpc>
                <a:spcPts val="4326"/>
              </a:lnSpc>
              <a:spcBef>
                <a:spcPct val="0"/>
              </a:spcBef>
            </a:pPr>
            <a:r>
              <a:rPr lang="en-US" sz="3090">
                <a:solidFill>
                  <a:srgbClr val="626953"/>
                </a:solidFill>
                <a:latin typeface="Poppins"/>
                <a:ea typeface="Poppins"/>
                <a:cs typeface="Poppins"/>
                <a:sym typeface="Poppins"/>
              </a:rPr>
              <a:t>IZIN UNTUK PELAKU UMKM BERJUALAN DI SEKITAR TEMPAT TSBT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5444" r="-15444"/>
            </a:stretch>
          </a:blipFill>
        </p:spPr>
      </p:sp>
      <p:grpSp>
        <p:nvGrpSpPr>
          <p:cNvPr id="3" name="Group 3"/>
          <p:cNvGrpSpPr/>
          <p:nvPr/>
        </p:nvGrpSpPr>
        <p:grpSpPr>
          <a:xfrm>
            <a:off x="-1441217" y="-860402"/>
            <a:ext cx="2882434" cy="288243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6" name="Group 6"/>
          <p:cNvGrpSpPr/>
          <p:nvPr/>
        </p:nvGrpSpPr>
        <p:grpSpPr>
          <a:xfrm>
            <a:off x="7702782" y="-3123713"/>
            <a:ext cx="2882434" cy="28824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9" name="Group 9"/>
          <p:cNvGrpSpPr/>
          <p:nvPr/>
        </p:nvGrpSpPr>
        <p:grpSpPr>
          <a:xfrm>
            <a:off x="-479265" y="3163425"/>
            <a:ext cx="17750406" cy="1672602"/>
            <a:chOff x="0" y="0"/>
            <a:chExt cx="23667208" cy="2230136"/>
          </a:xfrm>
        </p:grpSpPr>
        <p:sp>
          <p:nvSpPr>
            <p:cNvPr id="10" name="Freeform 10"/>
            <p:cNvSpPr/>
            <p:nvPr/>
          </p:nvSpPr>
          <p:spPr>
            <a:xfrm>
              <a:off x="340702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1091751"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7558002"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8286390"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4752641"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6" name="Freeform 16"/>
          <p:cNvSpPr/>
          <p:nvPr/>
        </p:nvSpPr>
        <p:spPr>
          <a:xfrm>
            <a:off x="16304123" y="356424"/>
            <a:ext cx="4035613" cy="1665608"/>
          </a:xfrm>
          <a:custGeom>
            <a:avLst/>
            <a:gdLst/>
            <a:ahLst/>
            <a:cxnLst/>
            <a:rect l="l" t="t" r="r" b="b"/>
            <a:pathLst>
              <a:path w="4035613" h="1665608">
                <a:moveTo>
                  <a:pt x="0" y="0"/>
                </a:moveTo>
                <a:lnTo>
                  <a:pt x="4035613" y="0"/>
                </a:lnTo>
                <a:lnTo>
                  <a:pt x="4035613" y="1665607"/>
                </a:lnTo>
                <a:lnTo>
                  <a:pt x="0" y="16656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rot="5400000">
            <a:off x="15653228" y="1445844"/>
            <a:ext cx="1301788" cy="1152374"/>
          </a:xfrm>
          <a:custGeom>
            <a:avLst/>
            <a:gdLst/>
            <a:ahLst/>
            <a:cxnLst/>
            <a:rect l="l" t="t" r="r" b="b"/>
            <a:pathLst>
              <a:path w="1301788" h="1152374">
                <a:moveTo>
                  <a:pt x="0" y="0"/>
                </a:moveTo>
                <a:lnTo>
                  <a:pt x="1301789" y="0"/>
                </a:lnTo>
                <a:lnTo>
                  <a:pt x="1301789" y="1152374"/>
                </a:lnTo>
                <a:lnTo>
                  <a:pt x="0" y="1152374"/>
                </a:lnTo>
                <a:lnTo>
                  <a:pt x="0" y="0"/>
                </a:lnTo>
                <a:close/>
              </a:path>
            </a:pathLst>
          </a:custGeom>
          <a:blipFill>
            <a:blip r:embed="rId7">
              <a:extLst>
                <a:ext uri="{96DAC541-7B7A-43D3-8B79-37D633B846F1}">
                  <asvg:svgBlip xmlns:asvg="http://schemas.microsoft.com/office/drawing/2016/SVG/main" r:embed="rId8"/>
                </a:ext>
              </a:extLst>
            </a:blip>
            <a:stretch>
              <a:fillRect r="-61751"/>
            </a:stretch>
          </a:blipFill>
        </p:spPr>
      </p:sp>
      <p:sp>
        <p:nvSpPr>
          <p:cNvPr id="18" name="Freeform 18"/>
          <p:cNvSpPr/>
          <p:nvPr/>
        </p:nvSpPr>
        <p:spPr>
          <a:xfrm>
            <a:off x="368100" y="5016237"/>
            <a:ext cx="1696603" cy="1858828"/>
          </a:xfrm>
          <a:custGeom>
            <a:avLst/>
            <a:gdLst/>
            <a:ahLst/>
            <a:cxnLst/>
            <a:rect l="l" t="t" r="r" b="b"/>
            <a:pathLst>
              <a:path w="1696603" h="1858828">
                <a:moveTo>
                  <a:pt x="0" y="0"/>
                </a:moveTo>
                <a:lnTo>
                  <a:pt x="1696604" y="0"/>
                </a:lnTo>
                <a:lnTo>
                  <a:pt x="1696604" y="1858828"/>
                </a:lnTo>
                <a:lnTo>
                  <a:pt x="0" y="18588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0" y="-241279"/>
            <a:ext cx="18288000" cy="3452836"/>
          </a:xfrm>
          <a:custGeom>
            <a:avLst/>
            <a:gdLst/>
            <a:ahLst/>
            <a:cxnLst/>
            <a:rect l="l" t="t" r="r" b="b"/>
            <a:pathLst>
              <a:path w="18288000" h="3452836">
                <a:moveTo>
                  <a:pt x="0" y="0"/>
                </a:moveTo>
                <a:lnTo>
                  <a:pt x="18288000" y="0"/>
                </a:lnTo>
                <a:lnTo>
                  <a:pt x="18288000" y="3452836"/>
                </a:lnTo>
                <a:lnTo>
                  <a:pt x="0" y="3452836"/>
                </a:lnTo>
                <a:lnTo>
                  <a:pt x="0" y="0"/>
                </a:lnTo>
                <a:close/>
              </a:path>
            </a:pathLst>
          </a:custGeom>
          <a:blipFill>
            <a:blip r:embed="rId11"/>
            <a:stretch>
              <a:fillRect t="-87894" b="-50959"/>
            </a:stretch>
          </a:blipFill>
        </p:spPr>
      </p:sp>
      <p:sp>
        <p:nvSpPr>
          <p:cNvPr id="20" name="TextBox 20"/>
          <p:cNvSpPr txBox="1"/>
          <p:nvPr/>
        </p:nvSpPr>
        <p:spPr>
          <a:xfrm>
            <a:off x="2513867" y="5326526"/>
            <a:ext cx="2934759" cy="619125"/>
          </a:xfrm>
          <a:prstGeom prst="rect">
            <a:avLst/>
          </a:prstGeom>
        </p:spPr>
        <p:txBody>
          <a:bodyPr lIns="0" tIns="0" rIns="0" bIns="0" rtlCol="0" anchor="t">
            <a:spAutoFit/>
          </a:bodyPr>
          <a:lstStyle/>
          <a:p>
            <a:pPr algn="l">
              <a:lnSpc>
                <a:spcPts val="4892"/>
              </a:lnSpc>
            </a:pPr>
            <a:r>
              <a:rPr lang="en-US" sz="4077">
                <a:solidFill>
                  <a:srgbClr val="626953"/>
                </a:solidFill>
                <a:latin typeface="League Spartan"/>
                <a:ea typeface="League Spartan"/>
                <a:cs typeface="League Spartan"/>
                <a:sym typeface="League Spartan"/>
              </a:rPr>
              <a:t>POTENSI</a:t>
            </a:r>
          </a:p>
        </p:txBody>
      </p:sp>
      <p:sp>
        <p:nvSpPr>
          <p:cNvPr id="21" name="TextBox 21"/>
          <p:cNvSpPr txBox="1"/>
          <p:nvPr/>
        </p:nvSpPr>
        <p:spPr>
          <a:xfrm>
            <a:off x="10865845" y="5326526"/>
            <a:ext cx="5781910" cy="1238250"/>
          </a:xfrm>
          <a:prstGeom prst="rect">
            <a:avLst/>
          </a:prstGeom>
        </p:spPr>
        <p:txBody>
          <a:bodyPr lIns="0" tIns="0" rIns="0" bIns="0" rtlCol="0" anchor="t">
            <a:spAutoFit/>
          </a:bodyPr>
          <a:lstStyle/>
          <a:p>
            <a:pPr algn="l">
              <a:lnSpc>
                <a:spcPts val="4892"/>
              </a:lnSpc>
            </a:pPr>
            <a:r>
              <a:rPr lang="en-US" sz="4077">
                <a:solidFill>
                  <a:srgbClr val="626953"/>
                </a:solidFill>
                <a:latin typeface="League Spartan"/>
                <a:ea typeface="League Spartan"/>
                <a:cs typeface="League Spartan"/>
                <a:sym typeface="League Spartan"/>
              </a:rPr>
              <a:t>PEKERJAAN UNTUK MASYARAKAT</a:t>
            </a:r>
          </a:p>
        </p:txBody>
      </p:sp>
      <p:sp>
        <p:nvSpPr>
          <p:cNvPr id="22" name="TextBox 22"/>
          <p:cNvSpPr txBox="1"/>
          <p:nvPr/>
        </p:nvSpPr>
        <p:spPr>
          <a:xfrm>
            <a:off x="2538178" y="5859926"/>
            <a:ext cx="7769042" cy="3976790"/>
          </a:xfrm>
          <a:prstGeom prst="rect">
            <a:avLst/>
          </a:prstGeom>
        </p:spPr>
        <p:txBody>
          <a:bodyPr lIns="0" tIns="0" rIns="0" bIns="0" rtlCol="0" anchor="t">
            <a:spAutoFit/>
          </a:bodyPr>
          <a:lstStyle/>
          <a:p>
            <a:pPr algn="just">
              <a:lnSpc>
                <a:spcPts val="3931"/>
              </a:lnSpc>
              <a:spcBef>
                <a:spcPct val="0"/>
              </a:spcBef>
            </a:pPr>
            <a:r>
              <a:rPr lang="en-US" sz="2808" dirty="0" err="1">
                <a:solidFill>
                  <a:srgbClr val="626953"/>
                </a:solidFill>
                <a:latin typeface="Poppins"/>
                <a:ea typeface="Poppins"/>
                <a:cs typeface="Poppins"/>
                <a:sym typeface="Poppins"/>
              </a:rPr>
              <a:t>Menurut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saya</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destinasi</a:t>
            </a:r>
            <a:r>
              <a:rPr lang="en-US" sz="2808" dirty="0">
                <a:solidFill>
                  <a:srgbClr val="626953"/>
                </a:solidFill>
                <a:latin typeface="Poppins"/>
                <a:ea typeface="Poppins"/>
                <a:cs typeface="Poppins"/>
                <a:sym typeface="Poppins"/>
              </a:rPr>
              <a:t> Kampung </a:t>
            </a:r>
            <a:r>
              <a:rPr lang="en-US" sz="2808" dirty="0" err="1">
                <a:solidFill>
                  <a:srgbClr val="626953"/>
                </a:solidFill>
                <a:latin typeface="Poppins"/>
                <a:ea typeface="Poppins"/>
                <a:cs typeface="Poppins"/>
                <a:sym typeface="Poppins"/>
              </a:rPr>
              <a:t>rumede</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itu</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bisa</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diberikan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sebuah</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inovasi</a:t>
            </a:r>
            <a:r>
              <a:rPr lang="en-US" sz="2808" dirty="0">
                <a:solidFill>
                  <a:srgbClr val="626953"/>
                </a:solidFill>
                <a:latin typeface="Poppins"/>
                <a:ea typeface="Poppins"/>
                <a:cs typeface="Poppins"/>
                <a:sym typeface="Poppins"/>
              </a:rPr>
              <a:t> yang </a:t>
            </a:r>
            <a:r>
              <a:rPr lang="en-US" sz="2808" dirty="0" err="1">
                <a:solidFill>
                  <a:srgbClr val="626953"/>
                </a:solidFill>
                <a:latin typeface="Poppins"/>
                <a:ea typeface="Poppins"/>
                <a:cs typeface="Poppins"/>
                <a:sym typeface="Poppins"/>
              </a:rPr>
              <a:t>dapat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memudahkan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masyarakat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atau</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pengunjung</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untuk</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melakukan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registrasi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seperti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reservasi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ketika</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ingin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memasuki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tempat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tersebut,agar</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ketersediaan</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lokasi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dapat</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diketahui</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lebih</a:t>
            </a:r>
            <a:r>
              <a:rPr lang="en-US" sz="2808" dirty="0">
                <a:solidFill>
                  <a:srgbClr val="626953"/>
                </a:solidFill>
                <a:latin typeface="Poppins"/>
                <a:ea typeface="Poppins"/>
                <a:cs typeface="Poppins"/>
                <a:sym typeface="Poppins"/>
              </a:rPr>
              <a:t> </a:t>
            </a:r>
            <a:r>
              <a:rPr lang="en-US" sz="2808" dirty="0" err="1">
                <a:solidFill>
                  <a:srgbClr val="626953"/>
                </a:solidFill>
                <a:latin typeface="Poppins"/>
                <a:ea typeface="Poppins"/>
                <a:cs typeface="Poppins"/>
                <a:sym typeface="Poppins"/>
              </a:rPr>
              <a:t>dulu</a:t>
            </a:r>
            <a:r>
              <a:rPr lang="en-US" sz="2808" dirty="0">
                <a:solidFill>
                  <a:srgbClr val="626953"/>
                </a:solidFill>
                <a:latin typeface="Poppins"/>
                <a:ea typeface="Poppins"/>
                <a:cs typeface="Poppins"/>
                <a:sym typeface="Poppins"/>
              </a:rPr>
              <a:t> oleh </a:t>
            </a:r>
            <a:r>
              <a:rPr lang="en-US" sz="2808" dirty="0" err="1">
                <a:solidFill>
                  <a:srgbClr val="626953"/>
                </a:solidFill>
                <a:latin typeface="Poppins"/>
                <a:ea typeface="Poppins"/>
                <a:cs typeface="Poppins"/>
                <a:sym typeface="Poppins"/>
              </a:rPr>
              <a:t>pengunjung</a:t>
            </a:r>
            <a:r>
              <a:rPr lang="en-US" sz="2808" dirty="0">
                <a:solidFill>
                  <a:srgbClr val="626953"/>
                </a:solidFill>
                <a:latin typeface="Poppins"/>
                <a:ea typeface="Poppins"/>
                <a:cs typeface="Poppins"/>
                <a:sym typeface="Poppins"/>
              </a:rPr>
              <a:t>.</a:t>
            </a:r>
          </a:p>
        </p:txBody>
      </p:sp>
      <p:sp>
        <p:nvSpPr>
          <p:cNvPr id="23" name="TextBox 23"/>
          <p:cNvSpPr txBox="1"/>
          <p:nvPr/>
        </p:nvSpPr>
        <p:spPr>
          <a:xfrm>
            <a:off x="10865845" y="6575266"/>
            <a:ext cx="6626374" cy="2731388"/>
          </a:xfrm>
          <a:prstGeom prst="rect">
            <a:avLst/>
          </a:prstGeom>
        </p:spPr>
        <p:txBody>
          <a:bodyPr lIns="0" tIns="0" rIns="0" bIns="0" rtlCol="0" anchor="t">
            <a:spAutoFit/>
          </a:bodyPr>
          <a:lstStyle/>
          <a:p>
            <a:pPr algn="just">
              <a:lnSpc>
                <a:spcPts val="4326"/>
              </a:lnSpc>
            </a:pPr>
            <a:r>
              <a:rPr lang="en-US" sz="3090">
                <a:solidFill>
                  <a:srgbClr val="626953"/>
                </a:solidFill>
                <a:latin typeface="Poppins"/>
                <a:ea typeface="Poppins"/>
                <a:cs typeface="Poppins"/>
                <a:sym typeface="Poppins"/>
              </a:rPr>
              <a:t>KARYAWAN DEVISI KEBERSIHAN</a:t>
            </a:r>
          </a:p>
          <a:p>
            <a:pPr algn="just">
              <a:lnSpc>
                <a:spcPts val="4326"/>
              </a:lnSpc>
            </a:pPr>
            <a:r>
              <a:rPr lang="en-US" sz="3090">
                <a:solidFill>
                  <a:srgbClr val="626953"/>
                </a:solidFill>
                <a:latin typeface="Poppins"/>
                <a:ea typeface="Poppins"/>
                <a:cs typeface="Poppins"/>
                <a:sym typeface="Poppins"/>
              </a:rPr>
              <a:t>KARYAWAN DEVISI KEAMANAN</a:t>
            </a:r>
          </a:p>
          <a:p>
            <a:pPr algn="just">
              <a:lnSpc>
                <a:spcPts val="4326"/>
              </a:lnSpc>
              <a:spcBef>
                <a:spcPct val="0"/>
              </a:spcBef>
            </a:pPr>
            <a:r>
              <a:rPr lang="en-US" sz="3090">
                <a:solidFill>
                  <a:srgbClr val="626953"/>
                </a:solidFill>
                <a:latin typeface="Poppins"/>
                <a:ea typeface="Poppins"/>
                <a:cs typeface="Poppins"/>
                <a:sym typeface="Poppins"/>
              </a:rPr>
              <a:t>IZIN UNTUK PELAKU UMKM BERJUALAN DI SEKITAR TEMPAT TSBT</a:t>
            </a:r>
          </a:p>
        </p:txBody>
      </p:sp>
      <p:sp>
        <p:nvSpPr>
          <p:cNvPr id="24" name="TextBox 24"/>
          <p:cNvSpPr txBox="1"/>
          <p:nvPr/>
        </p:nvSpPr>
        <p:spPr>
          <a:xfrm>
            <a:off x="368100" y="3344907"/>
            <a:ext cx="15593557" cy="1345208"/>
          </a:xfrm>
          <a:prstGeom prst="rect">
            <a:avLst/>
          </a:prstGeom>
        </p:spPr>
        <p:txBody>
          <a:bodyPr lIns="0" tIns="0" rIns="0" bIns="0" rtlCol="0" anchor="t">
            <a:spAutoFit/>
          </a:bodyPr>
          <a:lstStyle/>
          <a:p>
            <a:pPr algn="l">
              <a:lnSpc>
                <a:spcPts val="3517"/>
              </a:lnSpc>
            </a:pPr>
            <a:r>
              <a:rPr lang="en-US" sz="3198">
                <a:solidFill>
                  <a:srgbClr val="FFFFFF"/>
                </a:solidFill>
                <a:latin typeface="League Spartan"/>
                <a:ea typeface="League Spartan"/>
                <a:cs typeface="League Spartan"/>
                <a:sym typeface="League Spartan"/>
              </a:rPr>
              <a:t>Setelah Ditentukan, Kira2 Harus Dibuatkan Apa Atau Diberikan Sentuhan Apa, Sekiranya Menjadikan Nilai Tambah Atau Memberikan Pekerjaan Ke Masyarakat Sekitar</a:t>
            </a:r>
          </a:p>
        </p:txBody>
      </p:sp>
      <p:sp>
        <p:nvSpPr>
          <p:cNvPr id="25" name="Freeform 25"/>
          <p:cNvSpPr/>
          <p:nvPr/>
        </p:nvSpPr>
        <p:spPr>
          <a:xfrm>
            <a:off x="15192109" y="2320474"/>
            <a:ext cx="3376400" cy="1393532"/>
          </a:xfrm>
          <a:custGeom>
            <a:avLst/>
            <a:gdLst/>
            <a:ahLst/>
            <a:cxnLst/>
            <a:rect l="l" t="t" r="r" b="b"/>
            <a:pathLst>
              <a:path w="3376400" h="1393532">
                <a:moveTo>
                  <a:pt x="0" y="0"/>
                </a:moveTo>
                <a:lnTo>
                  <a:pt x="3376401" y="0"/>
                </a:lnTo>
                <a:lnTo>
                  <a:pt x="3376401" y="1393533"/>
                </a:lnTo>
                <a:lnTo>
                  <a:pt x="0" y="13935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Freeform 3">
            <a:extLst>
              <a:ext uri="{FF2B5EF4-FFF2-40B4-BE49-F238E27FC236}">
                <a16:creationId xmlns:a16="http://schemas.microsoft.com/office/drawing/2014/main" id="{2E5C5C9C-6373-E83C-62B9-D555B08A9D0E}"/>
              </a:ext>
            </a:extLst>
          </p:cNvPr>
          <p:cNvSpPr/>
          <p:nvPr/>
        </p:nvSpPr>
        <p:spPr>
          <a:xfrm rot="-5400000">
            <a:off x="-12260209" y="3693308"/>
            <a:ext cx="12577824" cy="5191211"/>
          </a:xfrm>
          <a:custGeom>
            <a:avLst/>
            <a:gdLst/>
            <a:ahLst/>
            <a:cxnLst/>
            <a:rect l="l" t="t" r="r" b="b"/>
            <a:pathLst>
              <a:path w="12577824" h="5191211">
                <a:moveTo>
                  <a:pt x="0" y="0"/>
                </a:moveTo>
                <a:lnTo>
                  <a:pt x="12577824" y="0"/>
                </a:lnTo>
                <a:lnTo>
                  <a:pt x="12577824" y="5191211"/>
                </a:lnTo>
                <a:lnTo>
                  <a:pt x="0" y="51912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7" name="Group 9">
            <a:extLst>
              <a:ext uri="{FF2B5EF4-FFF2-40B4-BE49-F238E27FC236}">
                <a16:creationId xmlns:a16="http://schemas.microsoft.com/office/drawing/2014/main" id="{603B0FA9-BC5D-B893-C138-2FFAF5A1E8E7}"/>
              </a:ext>
            </a:extLst>
          </p:cNvPr>
          <p:cNvGrpSpPr/>
          <p:nvPr/>
        </p:nvGrpSpPr>
        <p:grpSpPr>
          <a:xfrm>
            <a:off x="-8952722" y="8588609"/>
            <a:ext cx="2882434" cy="2882434"/>
            <a:chOff x="0" y="0"/>
            <a:chExt cx="812800" cy="812800"/>
          </a:xfrm>
        </p:grpSpPr>
        <p:sp>
          <p:nvSpPr>
            <p:cNvPr id="28" name="Freeform 10">
              <a:extLst>
                <a:ext uri="{FF2B5EF4-FFF2-40B4-BE49-F238E27FC236}">
                  <a16:creationId xmlns:a16="http://schemas.microsoft.com/office/drawing/2014/main" id="{A74805D7-9C2C-775A-C9A0-865C891B69A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29" name="TextBox 11">
              <a:extLst>
                <a:ext uri="{FF2B5EF4-FFF2-40B4-BE49-F238E27FC236}">
                  <a16:creationId xmlns:a16="http://schemas.microsoft.com/office/drawing/2014/main" id="{38CE82C2-9A16-D7EC-F44C-1D340529CD87}"/>
                </a:ext>
              </a:extLst>
            </p:cNvPr>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30" name="Freeform 15">
            <a:extLst>
              <a:ext uri="{FF2B5EF4-FFF2-40B4-BE49-F238E27FC236}">
                <a16:creationId xmlns:a16="http://schemas.microsoft.com/office/drawing/2014/main" id="{43C26580-2B42-A85B-CDE1-1B5ADB39503D}"/>
              </a:ext>
            </a:extLst>
          </p:cNvPr>
          <p:cNvSpPr/>
          <p:nvPr/>
        </p:nvSpPr>
        <p:spPr>
          <a:xfrm>
            <a:off x="-4256064" y="2998861"/>
            <a:ext cx="1730570" cy="1730570"/>
          </a:xfrm>
          <a:custGeom>
            <a:avLst/>
            <a:gdLst/>
            <a:ahLst/>
            <a:cxnLst/>
            <a:rect l="l" t="t" r="r" b="b"/>
            <a:pathLst>
              <a:path w="1730570" h="1730570">
                <a:moveTo>
                  <a:pt x="0" y="0"/>
                </a:moveTo>
                <a:lnTo>
                  <a:pt x="1730569" y="0"/>
                </a:lnTo>
                <a:lnTo>
                  <a:pt x="1730569" y="1730570"/>
                </a:lnTo>
                <a:lnTo>
                  <a:pt x="0" y="17305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1" name="Freeform 16">
            <a:extLst>
              <a:ext uri="{FF2B5EF4-FFF2-40B4-BE49-F238E27FC236}">
                <a16:creationId xmlns:a16="http://schemas.microsoft.com/office/drawing/2014/main" id="{E413F6E3-F9D5-BA95-8554-93211EDDEFDA}"/>
              </a:ext>
            </a:extLst>
          </p:cNvPr>
          <p:cNvSpPr/>
          <p:nvPr/>
        </p:nvSpPr>
        <p:spPr>
          <a:xfrm>
            <a:off x="-4556086" y="4446587"/>
            <a:ext cx="2030591" cy="2030591"/>
          </a:xfrm>
          <a:custGeom>
            <a:avLst/>
            <a:gdLst/>
            <a:ahLst/>
            <a:cxnLst/>
            <a:rect l="l" t="t" r="r" b="b"/>
            <a:pathLst>
              <a:path w="2030591" h="2030591">
                <a:moveTo>
                  <a:pt x="0" y="0"/>
                </a:moveTo>
                <a:lnTo>
                  <a:pt x="2030591" y="0"/>
                </a:lnTo>
                <a:lnTo>
                  <a:pt x="2030591" y="2030592"/>
                </a:lnTo>
                <a:lnTo>
                  <a:pt x="0" y="20305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2" name="Freeform 27">
            <a:extLst>
              <a:ext uri="{FF2B5EF4-FFF2-40B4-BE49-F238E27FC236}">
                <a16:creationId xmlns:a16="http://schemas.microsoft.com/office/drawing/2014/main" id="{7674965D-EC10-86CB-3331-FB3B8D24133F}"/>
              </a:ext>
            </a:extLst>
          </p:cNvPr>
          <p:cNvSpPr/>
          <p:nvPr/>
        </p:nvSpPr>
        <p:spPr>
          <a:xfrm>
            <a:off x="-8083167" y="2857297"/>
            <a:ext cx="4707475" cy="5209173"/>
          </a:xfrm>
          <a:custGeom>
            <a:avLst/>
            <a:gdLst/>
            <a:ahLst/>
            <a:cxnLst/>
            <a:rect l="l" t="t" r="r" b="b"/>
            <a:pathLst>
              <a:path w="4707475" h="5209173">
                <a:moveTo>
                  <a:pt x="0" y="0"/>
                </a:moveTo>
                <a:lnTo>
                  <a:pt x="4707475" y="0"/>
                </a:lnTo>
                <a:lnTo>
                  <a:pt x="4707475" y="5209173"/>
                </a:lnTo>
                <a:lnTo>
                  <a:pt x="0" y="5209173"/>
                </a:lnTo>
                <a:lnTo>
                  <a:pt x="0" y="0"/>
                </a:lnTo>
                <a:close/>
              </a:path>
            </a:pathLst>
          </a:custGeom>
          <a:blipFill>
            <a:blip r:embed="rId16"/>
            <a:stretch>
              <a:fillRect l="-5328" r="-5328"/>
            </a:stretch>
          </a:blipFill>
        </p:spPr>
      </p:sp>
      <p:sp>
        <p:nvSpPr>
          <p:cNvPr id="33" name="Freeform 28">
            <a:extLst>
              <a:ext uri="{FF2B5EF4-FFF2-40B4-BE49-F238E27FC236}">
                <a16:creationId xmlns:a16="http://schemas.microsoft.com/office/drawing/2014/main" id="{118C476C-0ADC-966E-D23E-CE5A4F75879A}"/>
              </a:ext>
            </a:extLst>
          </p:cNvPr>
          <p:cNvSpPr/>
          <p:nvPr/>
        </p:nvSpPr>
        <p:spPr>
          <a:xfrm rot="5400000">
            <a:off x="-8006915" y="4345274"/>
            <a:ext cx="4304462" cy="2124330"/>
          </a:xfrm>
          <a:custGeom>
            <a:avLst/>
            <a:gdLst/>
            <a:ahLst/>
            <a:cxnLst/>
            <a:rect l="l" t="t" r="r" b="b"/>
            <a:pathLst>
              <a:path w="4304462" h="2124330">
                <a:moveTo>
                  <a:pt x="0" y="0"/>
                </a:moveTo>
                <a:lnTo>
                  <a:pt x="4304462" y="0"/>
                </a:lnTo>
                <a:lnTo>
                  <a:pt x="4304462" y="2124330"/>
                </a:lnTo>
                <a:lnTo>
                  <a:pt x="0" y="2124330"/>
                </a:lnTo>
                <a:lnTo>
                  <a:pt x="0" y="0"/>
                </a:lnTo>
                <a:close/>
              </a:path>
            </a:pathLst>
          </a:custGeom>
          <a:blipFill>
            <a:blip r:embed="rId17"/>
            <a:stretch>
              <a:fillRect l="-1148" t="-6334" b="-8952"/>
            </a:stretch>
          </a:blipFill>
        </p:spPr>
      </p:sp>
      <p:sp>
        <p:nvSpPr>
          <p:cNvPr id="34" name="TextBox 30">
            <a:extLst>
              <a:ext uri="{FF2B5EF4-FFF2-40B4-BE49-F238E27FC236}">
                <a16:creationId xmlns:a16="http://schemas.microsoft.com/office/drawing/2014/main" id="{68BCFCF8-9CC0-FFF3-1FCE-334663277887}"/>
              </a:ext>
            </a:extLst>
          </p:cNvPr>
          <p:cNvSpPr txBox="1"/>
          <p:nvPr/>
        </p:nvSpPr>
        <p:spPr>
          <a:xfrm>
            <a:off x="-6601537" y="5032266"/>
            <a:ext cx="1528972" cy="429617"/>
          </a:xfrm>
          <a:prstGeom prst="rect">
            <a:avLst/>
          </a:prstGeom>
        </p:spPr>
        <p:txBody>
          <a:bodyPr lIns="0" tIns="0" rIns="0" bIns="0" rtlCol="0" anchor="t">
            <a:spAutoFit/>
          </a:bodyPr>
          <a:lstStyle/>
          <a:p>
            <a:pPr algn="l">
              <a:lnSpc>
                <a:spcPts val="3323"/>
              </a:lnSpc>
            </a:pPr>
            <a:r>
              <a:rPr lang="en-US" sz="3021" dirty="0">
                <a:solidFill>
                  <a:srgbClr val="626953"/>
                </a:solidFill>
                <a:latin typeface="League Spartan"/>
                <a:ea typeface="League Spartan"/>
                <a:cs typeface="League Spartan"/>
                <a:sym typeface="League Spartan"/>
              </a:rPr>
              <a:t>MOBILE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5444" r="-15444"/>
            </a:stretch>
          </a:blipFill>
        </p:spPr>
      </p:sp>
      <p:sp>
        <p:nvSpPr>
          <p:cNvPr id="3" name="Freeform 3"/>
          <p:cNvSpPr/>
          <p:nvPr/>
        </p:nvSpPr>
        <p:spPr>
          <a:xfrm rot="-5400000">
            <a:off x="-4146633" y="3693307"/>
            <a:ext cx="12577824" cy="5191211"/>
          </a:xfrm>
          <a:custGeom>
            <a:avLst/>
            <a:gdLst/>
            <a:ahLst/>
            <a:cxnLst/>
            <a:rect l="l" t="t" r="r" b="b"/>
            <a:pathLst>
              <a:path w="12577824" h="5191211">
                <a:moveTo>
                  <a:pt x="0" y="0"/>
                </a:moveTo>
                <a:lnTo>
                  <a:pt x="12577824" y="0"/>
                </a:lnTo>
                <a:lnTo>
                  <a:pt x="12577824" y="5191211"/>
                </a:lnTo>
                <a:lnTo>
                  <a:pt x="0" y="51912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03511" y="967421"/>
            <a:ext cx="6590878" cy="1665608"/>
            <a:chOff x="0" y="0"/>
            <a:chExt cx="8787838" cy="2220810"/>
          </a:xfrm>
        </p:grpSpPr>
        <p:sp>
          <p:nvSpPr>
            <p:cNvPr id="5" name="Freeform 5"/>
            <p:cNvSpPr/>
            <p:nvPr/>
          </p:nvSpPr>
          <p:spPr>
            <a:xfrm>
              <a:off x="340702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7" name="Freeform 7"/>
          <p:cNvSpPr/>
          <p:nvPr/>
        </p:nvSpPr>
        <p:spPr>
          <a:xfrm>
            <a:off x="1089445" y="8343900"/>
            <a:ext cx="2105666" cy="1152374"/>
          </a:xfrm>
          <a:custGeom>
            <a:avLst/>
            <a:gdLst/>
            <a:ahLst/>
            <a:cxnLst/>
            <a:rect l="l" t="t" r="r" b="b"/>
            <a:pathLst>
              <a:path w="2105666" h="1152374">
                <a:moveTo>
                  <a:pt x="0" y="0"/>
                </a:moveTo>
                <a:lnTo>
                  <a:pt x="2105667" y="0"/>
                </a:lnTo>
                <a:lnTo>
                  <a:pt x="2105667" y="1152374"/>
                </a:lnTo>
                <a:lnTo>
                  <a:pt x="0" y="1152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5400000">
            <a:off x="16267859" y="932587"/>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9">
              <a:extLst>
                <a:ext uri="{96DAC541-7B7A-43D3-8B79-37D633B846F1}">
                  <asvg:svgBlip xmlns:asvg="http://schemas.microsoft.com/office/drawing/2016/SVG/main" r:embed="rId10"/>
                </a:ext>
              </a:extLst>
            </a:blip>
            <a:stretch>
              <a:fillRect r="-61751"/>
            </a:stretch>
          </a:blipFill>
        </p:spPr>
      </p:sp>
      <p:grpSp>
        <p:nvGrpSpPr>
          <p:cNvPr id="9" name="Group 9"/>
          <p:cNvGrpSpPr/>
          <p:nvPr/>
        </p:nvGrpSpPr>
        <p:grpSpPr>
          <a:xfrm>
            <a:off x="-839146" y="8588608"/>
            <a:ext cx="2882434" cy="288243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2" name="Group 12"/>
          <p:cNvGrpSpPr/>
          <p:nvPr/>
        </p:nvGrpSpPr>
        <p:grpSpPr>
          <a:xfrm>
            <a:off x="16846783" y="-406906"/>
            <a:ext cx="2882434" cy="288243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15" name="Freeform 15"/>
          <p:cNvSpPr/>
          <p:nvPr/>
        </p:nvSpPr>
        <p:spPr>
          <a:xfrm>
            <a:off x="3857512" y="2998860"/>
            <a:ext cx="1730570" cy="1730570"/>
          </a:xfrm>
          <a:custGeom>
            <a:avLst/>
            <a:gdLst/>
            <a:ahLst/>
            <a:cxnLst/>
            <a:rect l="l" t="t" r="r" b="b"/>
            <a:pathLst>
              <a:path w="1730570" h="1730570">
                <a:moveTo>
                  <a:pt x="0" y="0"/>
                </a:moveTo>
                <a:lnTo>
                  <a:pt x="1730569" y="0"/>
                </a:lnTo>
                <a:lnTo>
                  <a:pt x="1730569" y="1730570"/>
                </a:lnTo>
                <a:lnTo>
                  <a:pt x="0" y="17305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3557490" y="4446586"/>
            <a:ext cx="2030591" cy="2030591"/>
          </a:xfrm>
          <a:custGeom>
            <a:avLst/>
            <a:gdLst/>
            <a:ahLst/>
            <a:cxnLst/>
            <a:rect l="l" t="t" r="r" b="b"/>
            <a:pathLst>
              <a:path w="2030591" h="2030591">
                <a:moveTo>
                  <a:pt x="0" y="0"/>
                </a:moveTo>
                <a:lnTo>
                  <a:pt x="2030591" y="0"/>
                </a:lnTo>
                <a:lnTo>
                  <a:pt x="2030591" y="2030592"/>
                </a:lnTo>
                <a:lnTo>
                  <a:pt x="0" y="20305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5939795" y="2913135"/>
            <a:ext cx="10676371" cy="6948958"/>
          </a:xfrm>
          <a:prstGeom prst="rect">
            <a:avLst/>
          </a:prstGeom>
        </p:spPr>
        <p:txBody>
          <a:bodyPr lIns="0" tIns="0" rIns="0" bIns="0" rtlCol="0" anchor="t">
            <a:spAutoFit/>
          </a:bodyPr>
          <a:lstStyle/>
          <a:p>
            <a:pPr algn="just">
              <a:lnSpc>
                <a:spcPts val="3911"/>
              </a:lnSpc>
            </a:pPr>
            <a:r>
              <a:rPr lang="en-US" sz="2793">
                <a:solidFill>
                  <a:srgbClr val="626953"/>
                </a:solidFill>
                <a:latin typeface="Poppins"/>
                <a:ea typeface="Poppins"/>
                <a:cs typeface="Poppins"/>
                <a:sym typeface="Poppins"/>
              </a:rPr>
              <a:t>Ya, Sentuhan sistem informasi sangat cocok untuk mengembangkan destinasi kampung rumede tersebut, Mengingat sekarang jaman yang sebagian sudah menjadi milik teknologi, maka kita harus ikut digitalisasi ini untuk meningkatkan eksistensi destinasi yang ada di daerah kita. Saya berpendapat bahwa destinasi kampung rumede ini bisa dibuatkan sebuah Aplikasi Mobile, yang tujuan utamanya adalah memudahkan calon pengujung untuk mengetahui ketersediaan lokasi dan dalam proses reservasi. Jadi tidak hanya kemudahan dalam transaksi tapi dalam reservasi juga dapat menjadi mudah. Maka tidak akan ada pengjung yang kehabisan lokasi untuk camping Bersama orang terdekatnya.</a:t>
            </a:r>
          </a:p>
          <a:p>
            <a:pPr algn="just">
              <a:lnSpc>
                <a:spcPts val="3911"/>
              </a:lnSpc>
              <a:spcBef>
                <a:spcPct val="0"/>
              </a:spcBef>
            </a:pPr>
            <a:endParaRPr lang="en-US" sz="2793">
              <a:solidFill>
                <a:srgbClr val="626953"/>
              </a:solidFill>
              <a:latin typeface="Poppins"/>
              <a:ea typeface="Poppins"/>
              <a:cs typeface="Poppins"/>
              <a:sym typeface="Poppins"/>
            </a:endParaRPr>
          </a:p>
        </p:txBody>
      </p:sp>
      <p:sp>
        <p:nvSpPr>
          <p:cNvPr id="18" name="Freeform 18"/>
          <p:cNvSpPr/>
          <p:nvPr/>
        </p:nvSpPr>
        <p:spPr>
          <a:xfrm>
            <a:off x="15960370" y="9029290"/>
            <a:ext cx="4035613" cy="1665608"/>
          </a:xfrm>
          <a:custGeom>
            <a:avLst/>
            <a:gdLst/>
            <a:ahLst/>
            <a:cxnLst/>
            <a:rect l="l" t="t" r="r" b="b"/>
            <a:pathLst>
              <a:path w="4035613" h="1665608">
                <a:moveTo>
                  <a:pt x="0" y="0"/>
                </a:moveTo>
                <a:lnTo>
                  <a:pt x="4035613" y="0"/>
                </a:lnTo>
                <a:lnTo>
                  <a:pt x="4035613" y="1665607"/>
                </a:lnTo>
                <a:lnTo>
                  <a:pt x="0" y="16656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9" name="Group 19"/>
          <p:cNvGrpSpPr/>
          <p:nvPr/>
        </p:nvGrpSpPr>
        <p:grpSpPr>
          <a:xfrm>
            <a:off x="5437809" y="967421"/>
            <a:ext cx="6590878" cy="1665608"/>
            <a:chOff x="0" y="0"/>
            <a:chExt cx="8787838" cy="2220810"/>
          </a:xfrm>
        </p:grpSpPr>
        <p:sp>
          <p:nvSpPr>
            <p:cNvPr id="20" name="Freeform 20"/>
            <p:cNvSpPr/>
            <p:nvPr/>
          </p:nvSpPr>
          <p:spPr>
            <a:xfrm>
              <a:off x="340702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22" name="Group 22"/>
          <p:cNvGrpSpPr/>
          <p:nvPr/>
        </p:nvGrpSpPr>
        <p:grpSpPr>
          <a:xfrm>
            <a:off x="10255905" y="967421"/>
            <a:ext cx="6590878" cy="1665608"/>
            <a:chOff x="0" y="0"/>
            <a:chExt cx="8787838" cy="2220810"/>
          </a:xfrm>
        </p:grpSpPr>
        <p:sp>
          <p:nvSpPr>
            <p:cNvPr id="23" name="Freeform 23"/>
            <p:cNvSpPr/>
            <p:nvPr/>
          </p:nvSpPr>
          <p:spPr>
            <a:xfrm>
              <a:off x="340702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5" name="Freeform 25"/>
          <p:cNvSpPr/>
          <p:nvPr/>
        </p:nvSpPr>
        <p:spPr>
          <a:xfrm>
            <a:off x="15764370" y="643489"/>
            <a:ext cx="2213806" cy="2213806"/>
          </a:xfrm>
          <a:custGeom>
            <a:avLst/>
            <a:gdLst/>
            <a:ahLst/>
            <a:cxnLst/>
            <a:rect l="l" t="t" r="r" b="b"/>
            <a:pathLst>
              <a:path w="2213806" h="2213806">
                <a:moveTo>
                  <a:pt x="0" y="0"/>
                </a:moveTo>
                <a:lnTo>
                  <a:pt x="2213807" y="0"/>
                </a:lnTo>
                <a:lnTo>
                  <a:pt x="2213807" y="2213807"/>
                </a:lnTo>
                <a:lnTo>
                  <a:pt x="0" y="22138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6" name="Freeform 26"/>
          <p:cNvSpPr/>
          <p:nvPr/>
        </p:nvSpPr>
        <p:spPr>
          <a:xfrm>
            <a:off x="16370558" y="1057874"/>
            <a:ext cx="1306179" cy="1325459"/>
          </a:xfrm>
          <a:custGeom>
            <a:avLst/>
            <a:gdLst/>
            <a:ahLst/>
            <a:cxnLst/>
            <a:rect l="l" t="t" r="r" b="b"/>
            <a:pathLst>
              <a:path w="1306179" h="1325459">
                <a:moveTo>
                  <a:pt x="0" y="0"/>
                </a:moveTo>
                <a:lnTo>
                  <a:pt x="1306179" y="0"/>
                </a:lnTo>
                <a:lnTo>
                  <a:pt x="1306179" y="1325459"/>
                </a:lnTo>
                <a:lnTo>
                  <a:pt x="0" y="132545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7" name="Freeform 27"/>
          <p:cNvSpPr/>
          <p:nvPr/>
        </p:nvSpPr>
        <p:spPr>
          <a:xfrm>
            <a:off x="30409" y="2857296"/>
            <a:ext cx="4707475" cy="5209173"/>
          </a:xfrm>
          <a:custGeom>
            <a:avLst/>
            <a:gdLst/>
            <a:ahLst/>
            <a:cxnLst/>
            <a:rect l="l" t="t" r="r" b="b"/>
            <a:pathLst>
              <a:path w="4707475" h="5209173">
                <a:moveTo>
                  <a:pt x="0" y="0"/>
                </a:moveTo>
                <a:lnTo>
                  <a:pt x="4707475" y="0"/>
                </a:lnTo>
                <a:lnTo>
                  <a:pt x="4707475" y="5209173"/>
                </a:lnTo>
                <a:lnTo>
                  <a:pt x="0" y="5209173"/>
                </a:lnTo>
                <a:lnTo>
                  <a:pt x="0" y="0"/>
                </a:lnTo>
                <a:close/>
              </a:path>
            </a:pathLst>
          </a:custGeom>
          <a:blipFill>
            <a:blip r:embed="rId17"/>
            <a:stretch>
              <a:fillRect l="-5328" r="-5328"/>
            </a:stretch>
          </a:blipFill>
        </p:spPr>
      </p:sp>
      <p:sp>
        <p:nvSpPr>
          <p:cNvPr id="28" name="Freeform 28"/>
          <p:cNvSpPr/>
          <p:nvPr/>
        </p:nvSpPr>
        <p:spPr>
          <a:xfrm rot="5400000">
            <a:off x="106661" y="4345273"/>
            <a:ext cx="4304462" cy="2124330"/>
          </a:xfrm>
          <a:custGeom>
            <a:avLst/>
            <a:gdLst/>
            <a:ahLst/>
            <a:cxnLst/>
            <a:rect l="l" t="t" r="r" b="b"/>
            <a:pathLst>
              <a:path w="4304462" h="2124330">
                <a:moveTo>
                  <a:pt x="0" y="0"/>
                </a:moveTo>
                <a:lnTo>
                  <a:pt x="4304462" y="0"/>
                </a:lnTo>
                <a:lnTo>
                  <a:pt x="4304462" y="2124330"/>
                </a:lnTo>
                <a:lnTo>
                  <a:pt x="0" y="2124330"/>
                </a:lnTo>
                <a:lnTo>
                  <a:pt x="0" y="0"/>
                </a:lnTo>
                <a:close/>
              </a:path>
            </a:pathLst>
          </a:custGeom>
          <a:blipFill>
            <a:blip r:embed="rId18"/>
            <a:stretch>
              <a:fillRect l="-1148" t="-6334" b="-8952"/>
            </a:stretch>
          </a:blipFill>
        </p:spPr>
      </p:sp>
      <p:sp>
        <p:nvSpPr>
          <p:cNvPr id="29" name="TextBox 29"/>
          <p:cNvSpPr txBox="1"/>
          <p:nvPr/>
        </p:nvSpPr>
        <p:spPr>
          <a:xfrm>
            <a:off x="602071" y="1177153"/>
            <a:ext cx="13542689" cy="1269257"/>
          </a:xfrm>
          <a:prstGeom prst="rect">
            <a:avLst/>
          </a:prstGeom>
        </p:spPr>
        <p:txBody>
          <a:bodyPr lIns="0" tIns="0" rIns="0" bIns="0" rtlCol="0" anchor="t">
            <a:spAutoFit/>
          </a:bodyPr>
          <a:lstStyle/>
          <a:p>
            <a:pPr algn="l">
              <a:lnSpc>
                <a:spcPts val="3323"/>
              </a:lnSpc>
            </a:pPr>
            <a:r>
              <a:rPr lang="en-US" sz="3021">
                <a:solidFill>
                  <a:srgbClr val="626953"/>
                </a:solidFill>
                <a:latin typeface="League Spartan"/>
                <a:ea typeface="League Spartan"/>
                <a:cs typeface="League Spartan"/>
                <a:sym typeface="League Spartan"/>
              </a:rPr>
              <a:t>PERLUKAH SENTUHAN SISTEM INFORMASI UNTUK POTENSI TERSEBUT (DIBUATKAN WEB ATAU APK MOBILE ATAU KEDUANYA) KEMUKAN ALASANNYA</a:t>
            </a:r>
          </a:p>
        </p:txBody>
      </p:sp>
      <p:sp>
        <p:nvSpPr>
          <p:cNvPr id="30" name="TextBox 30"/>
          <p:cNvSpPr txBox="1"/>
          <p:nvPr/>
        </p:nvSpPr>
        <p:spPr>
          <a:xfrm>
            <a:off x="1494406" y="5032266"/>
            <a:ext cx="1528972" cy="429617"/>
          </a:xfrm>
          <a:prstGeom prst="rect">
            <a:avLst/>
          </a:prstGeom>
        </p:spPr>
        <p:txBody>
          <a:bodyPr lIns="0" tIns="0" rIns="0" bIns="0" rtlCol="0" anchor="t">
            <a:spAutoFit/>
          </a:bodyPr>
          <a:lstStyle/>
          <a:p>
            <a:pPr algn="l">
              <a:lnSpc>
                <a:spcPts val="3323"/>
              </a:lnSpc>
            </a:pPr>
            <a:r>
              <a:rPr lang="en-US" sz="3021" dirty="0">
                <a:solidFill>
                  <a:srgbClr val="626953"/>
                </a:solidFill>
                <a:latin typeface="League Spartan"/>
                <a:ea typeface="League Spartan"/>
                <a:cs typeface="League Spartan"/>
                <a:sym typeface="League Spartan"/>
              </a:rPr>
              <a:t>MOBILE</a:t>
            </a:r>
          </a:p>
        </p:txBody>
      </p:sp>
      <p:grpSp>
        <p:nvGrpSpPr>
          <p:cNvPr id="31" name="Group 9">
            <a:extLst>
              <a:ext uri="{FF2B5EF4-FFF2-40B4-BE49-F238E27FC236}">
                <a16:creationId xmlns:a16="http://schemas.microsoft.com/office/drawing/2014/main" id="{6F384B63-37C6-3372-E112-30C8AB7E6625}"/>
              </a:ext>
            </a:extLst>
          </p:cNvPr>
          <p:cNvGrpSpPr/>
          <p:nvPr/>
        </p:nvGrpSpPr>
        <p:grpSpPr>
          <a:xfrm>
            <a:off x="20464738" y="3163425"/>
            <a:ext cx="17750406" cy="1672602"/>
            <a:chOff x="0" y="0"/>
            <a:chExt cx="23667208" cy="2230136"/>
          </a:xfrm>
        </p:grpSpPr>
        <p:sp>
          <p:nvSpPr>
            <p:cNvPr id="32" name="Freeform 10">
              <a:extLst>
                <a:ext uri="{FF2B5EF4-FFF2-40B4-BE49-F238E27FC236}">
                  <a16:creationId xmlns:a16="http://schemas.microsoft.com/office/drawing/2014/main" id="{96A90283-25EE-4646-8F63-72F9A6B38DC0}"/>
                </a:ext>
              </a:extLst>
            </p:cNvPr>
            <p:cNvSpPr/>
            <p:nvPr/>
          </p:nvSpPr>
          <p:spPr>
            <a:xfrm>
              <a:off x="340702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11">
              <a:extLst>
                <a:ext uri="{FF2B5EF4-FFF2-40B4-BE49-F238E27FC236}">
                  <a16:creationId xmlns:a16="http://schemas.microsoft.com/office/drawing/2014/main" id="{A4312025-69B6-2A95-8CC4-53368FF98E24}"/>
                </a:ext>
              </a:extLst>
            </p:cNvPr>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Freeform 12">
              <a:extLst>
                <a:ext uri="{FF2B5EF4-FFF2-40B4-BE49-F238E27FC236}">
                  <a16:creationId xmlns:a16="http://schemas.microsoft.com/office/drawing/2014/main" id="{684618A2-BD4F-8FA0-60FA-625F53E8BEDB}"/>
                </a:ext>
              </a:extLst>
            </p:cNvPr>
            <p:cNvSpPr/>
            <p:nvPr/>
          </p:nvSpPr>
          <p:spPr>
            <a:xfrm>
              <a:off x="11091751"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5" name="Freeform 13">
              <a:extLst>
                <a:ext uri="{FF2B5EF4-FFF2-40B4-BE49-F238E27FC236}">
                  <a16:creationId xmlns:a16="http://schemas.microsoft.com/office/drawing/2014/main" id="{05A46235-DFB7-B35B-46AA-F77F7A3C8D52}"/>
                </a:ext>
              </a:extLst>
            </p:cNvPr>
            <p:cNvSpPr/>
            <p:nvPr/>
          </p:nvSpPr>
          <p:spPr>
            <a:xfrm>
              <a:off x="7558002"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6" name="Freeform 14">
              <a:extLst>
                <a:ext uri="{FF2B5EF4-FFF2-40B4-BE49-F238E27FC236}">
                  <a16:creationId xmlns:a16="http://schemas.microsoft.com/office/drawing/2014/main" id="{4DAC598B-C771-9832-7407-84CF840FC751}"/>
                </a:ext>
              </a:extLst>
            </p:cNvPr>
            <p:cNvSpPr/>
            <p:nvPr/>
          </p:nvSpPr>
          <p:spPr>
            <a:xfrm>
              <a:off x="18286390"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7" name="Freeform 15">
              <a:extLst>
                <a:ext uri="{FF2B5EF4-FFF2-40B4-BE49-F238E27FC236}">
                  <a16:creationId xmlns:a16="http://schemas.microsoft.com/office/drawing/2014/main" id="{53EC9F23-2D66-9599-4501-F555A10D3E85}"/>
                </a:ext>
              </a:extLst>
            </p:cNvPr>
            <p:cNvSpPr/>
            <p:nvPr/>
          </p:nvSpPr>
          <p:spPr>
            <a:xfrm>
              <a:off x="14752641" y="9326"/>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38" name="Freeform 19">
            <a:extLst>
              <a:ext uri="{FF2B5EF4-FFF2-40B4-BE49-F238E27FC236}">
                <a16:creationId xmlns:a16="http://schemas.microsoft.com/office/drawing/2014/main" id="{26424D73-7D8A-A4FC-EB6C-702434DF38F2}"/>
              </a:ext>
            </a:extLst>
          </p:cNvPr>
          <p:cNvSpPr/>
          <p:nvPr/>
        </p:nvSpPr>
        <p:spPr>
          <a:xfrm>
            <a:off x="20944003" y="-241279"/>
            <a:ext cx="18288000" cy="3452836"/>
          </a:xfrm>
          <a:custGeom>
            <a:avLst/>
            <a:gdLst/>
            <a:ahLst/>
            <a:cxnLst/>
            <a:rect l="l" t="t" r="r" b="b"/>
            <a:pathLst>
              <a:path w="18288000" h="3452836">
                <a:moveTo>
                  <a:pt x="0" y="0"/>
                </a:moveTo>
                <a:lnTo>
                  <a:pt x="18288000" y="0"/>
                </a:lnTo>
                <a:lnTo>
                  <a:pt x="18288000" y="3452836"/>
                </a:lnTo>
                <a:lnTo>
                  <a:pt x="0" y="3452836"/>
                </a:lnTo>
                <a:lnTo>
                  <a:pt x="0" y="0"/>
                </a:lnTo>
                <a:close/>
              </a:path>
            </a:pathLst>
          </a:custGeom>
          <a:blipFill>
            <a:blip r:embed="rId19"/>
            <a:stretch>
              <a:fillRect t="-87894" b="-50959"/>
            </a:stretch>
          </a:blipFill>
        </p:spPr>
      </p:sp>
      <p:sp>
        <p:nvSpPr>
          <p:cNvPr id="39" name="TextBox 24">
            <a:extLst>
              <a:ext uri="{FF2B5EF4-FFF2-40B4-BE49-F238E27FC236}">
                <a16:creationId xmlns:a16="http://schemas.microsoft.com/office/drawing/2014/main" id="{6BBE71A2-1825-55F6-38A9-2A6679ECBF09}"/>
              </a:ext>
            </a:extLst>
          </p:cNvPr>
          <p:cNvSpPr txBox="1"/>
          <p:nvPr/>
        </p:nvSpPr>
        <p:spPr>
          <a:xfrm>
            <a:off x="21312103" y="3344907"/>
            <a:ext cx="15593557" cy="1345208"/>
          </a:xfrm>
          <a:prstGeom prst="rect">
            <a:avLst/>
          </a:prstGeom>
        </p:spPr>
        <p:txBody>
          <a:bodyPr lIns="0" tIns="0" rIns="0" bIns="0" rtlCol="0" anchor="t">
            <a:spAutoFit/>
          </a:bodyPr>
          <a:lstStyle/>
          <a:p>
            <a:pPr algn="l">
              <a:lnSpc>
                <a:spcPts val="3517"/>
              </a:lnSpc>
            </a:pPr>
            <a:r>
              <a:rPr lang="en-US" sz="3198">
                <a:solidFill>
                  <a:srgbClr val="FFFFFF"/>
                </a:solidFill>
                <a:latin typeface="League Spartan"/>
                <a:ea typeface="League Spartan"/>
                <a:cs typeface="League Spartan"/>
                <a:sym typeface="League Spartan"/>
              </a:rPr>
              <a:t>Setelah Ditentukan, Kira2 Harus Dibuatkan Apa Atau Diberikan Sentuhan Apa, Sekiranya Menjadikan Nilai Tambah Atau Memberikan Pekerjaan Ke Masyarakat Sekitar</a:t>
            </a:r>
          </a:p>
        </p:txBody>
      </p:sp>
      <p:grpSp>
        <p:nvGrpSpPr>
          <p:cNvPr id="40" name="Group 15">
            <a:extLst>
              <a:ext uri="{FF2B5EF4-FFF2-40B4-BE49-F238E27FC236}">
                <a16:creationId xmlns:a16="http://schemas.microsoft.com/office/drawing/2014/main" id="{5CE79239-0DF7-815F-2D5E-0E4EC943DBDC}"/>
              </a:ext>
            </a:extLst>
          </p:cNvPr>
          <p:cNvGrpSpPr/>
          <p:nvPr/>
        </p:nvGrpSpPr>
        <p:grpSpPr>
          <a:xfrm>
            <a:off x="9144000" y="11471042"/>
            <a:ext cx="6380596" cy="9539109"/>
            <a:chOff x="0" y="0"/>
            <a:chExt cx="658567" cy="984570"/>
          </a:xfrm>
        </p:grpSpPr>
        <p:sp>
          <p:nvSpPr>
            <p:cNvPr id="41" name="Freeform 16">
              <a:extLst>
                <a:ext uri="{FF2B5EF4-FFF2-40B4-BE49-F238E27FC236}">
                  <a16:creationId xmlns:a16="http://schemas.microsoft.com/office/drawing/2014/main" id="{8C7D4863-CE04-35B0-D9A5-2D21870A431E}"/>
                </a:ext>
              </a:extLst>
            </p:cNvPr>
            <p:cNvSpPr/>
            <p:nvPr/>
          </p:nvSpPr>
          <p:spPr>
            <a:xfrm>
              <a:off x="0" y="0"/>
              <a:ext cx="658567" cy="984570"/>
            </a:xfrm>
            <a:custGeom>
              <a:avLst/>
              <a:gdLst/>
              <a:ahLst/>
              <a:cxnLst/>
              <a:rect l="l" t="t" r="r" b="b"/>
              <a:pathLst>
                <a:path w="658567" h="984570">
                  <a:moveTo>
                    <a:pt x="27907" y="0"/>
                  </a:moveTo>
                  <a:lnTo>
                    <a:pt x="630660" y="0"/>
                  </a:lnTo>
                  <a:cubicBezTo>
                    <a:pt x="646073" y="0"/>
                    <a:pt x="658567" y="12494"/>
                    <a:pt x="658567" y="27907"/>
                  </a:cubicBezTo>
                  <a:lnTo>
                    <a:pt x="658567" y="956663"/>
                  </a:lnTo>
                  <a:cubicBezTo>
                    <a:pt x="658567" y="972075"/>
                    <a:pt x="646073" y="984570"/>
                    <a:pt x="630660" y="984570"/>
                  </a:cubicBezTo>
                  <a:lnTo>
                    <a:pt x="27907" y="984570"/>
                  </a:lnTo>
                  <a:cubicBezTo>
                    <a:pt x="12494" y="984570"/>
                    <a:pt x="0" y="972075"/>
                    <a:pt x="0" y="956663"/>
                  </a:cubicBezTo>
                  <a:lnTo>
                    <a:pt x="0" y="27907"/>
                  </a:lnTo>
                  <a:cubicBezTo>
                    <a:pt x="0" y="12494"/>
                    <a:pt x="12494" y="0"/>
                    <a:pt x="27907" y="0"/>
                  </a:cubicBezTo>
                  <a:close/>
                </a:path>
              </a:pathLst>
            </a:custGeom>
            <a:blipFill>
              <a:blip r:embed="rId20"/>
              <a:stretch>
                <a:fillRect l="-24208" r="-25293"/>
              </a:stretch>
            </a:blipFill>
          </p:spPr>
        </p:sp>
      </p:grpSp>
      <p:grpSp>
        <p:nvGrpSpPr>
          <p:cNvPr id="42" name="Group 17">
            <a:extLst>
              <a:ext uri="{FF2B5EF4-FFF2-40B4-BE49-F238E27FC236}">
                <a16:creationId xmlns:a16="http://schemas.microsoft.com/office/drawing/2014/main" id="{ED20E9C5-C1DC-4975-AF00-559083E5B29D}"/>
              </a:ext>
            </a:extLst>
          </p:cNvPr>
          <p:cNvGrpSpPr/>
          <p:nvPr/>
        </p:nvGrpSpPr>
        <p:grpSpPr>
          <a:xfrm>
            <a:off x="6822042" y="19392900"/>
            <a:ext cx="3190298" cy="4769555"/>
            <a:chOff x="0" y="0"/>
            <a:chExt cx="658567" cy="984570"/>
          </a:xfrm>
        </p:grpSpPr>
        <p:sp>
          <p:nvSpPr>
            <p:cNvPr id="43" name="Freeform 18">
              <a:extLst>
                <a:ext uri="{FF2B5EF4-FFF2-40B4-BE49-F238E27FC236}">
                  <a16:creationId xmlns:a16="http://schemas.microsoft.com/office/drawing/2014/main" id="{7DB6C02D-97C8-0B14-9231-4D1ECAF2FEB8}"/>
                </a:ext>
              </a:extLst>
            </p:cNvPr>
            <p:cNvSpPr/>
            <p:nvPr/>
          </p:nvSpPr>
          <p:spPr>
            <a:xfrm>
              <a:off x="0" y="0"/>
              <a:ext cx="658567" cy="984570"/>
            </a:xfrm>
            <a:custGeom>
              <a:avLst/>
              <a:gdLst/>
              <a:ahLst/>
              <a:cxnLst/>
              <a:rect l="l" t="t" r="r" b="b"/>
              <a:pathLst>
                <a:path w="658567" h="984570">
                  <a:moveTo>
                    <a:pt x="55814" y="0"/>
                  </a:moveTo>
                  <a:lnTo>
                    <a:pt x="602753" y="0"/>
                  </a:lnTo>
                  <a:cubicBezTo>
                    <a:pt x="617556" y="0"/>
                    <a:pt x="631752" y="5880"/>
                    <a:pt x="642219" y="16348"/>
                  </a:cubicBezTo>
                  <a:cubicBezTo>
                    <a:pt x="652687" y="26815"/>
                    <a:pt x="658567" y="41011"/>
                    <a:pt x="658567" y="55814"/>
                  </a:cubicBezTo>
                  <a:lnTo>
                    <a:pt x="658567" y="928756"/>
                  </a:lnTo>
                  <a:cubicBezTo>
                    <a:pt x="658567" y="943558"/>
                    <a:pt x="652687" y="957755"/>
                    <a:pt x="642219" y="968222"/>
                  </a:cubicBezTo>
                  <a:cubicBezTo>
                    <a:pt x="631752" y="978689"/>
                    <a:pt x="617556" y="984570"/>
                    <a:pt x="602753" y="984570"/>
                  </a:cubicBezTo>
                  <a:lnTo>
                    <a:pt x="55814" y="984570"/>
                  </a:lnTo>
                  <a:cubicBezTo>
                    <a:pt x="41011" y="984570"/>
                    <a:pt x="26815" y="978689"/>
                    <a:pt x="16348" y="968222"/>
                  </a:cubicBezTo>
                  <a:cubicBezTo>
                    <a:pt x="5880" y="957755"/>
                    <a:pt x="0" y="943558"/>
                    <a:pt x="0" y="928756"/>
                  </a:cubicBezTo>
                  <a:lnTo>
                    <a:pt x="0" y="55814"/>
                  </a:lnTo>
                  <a:cubicBezTo>
                    <a:pt x="0" y="41011"/>
                    <a:pt x="5880" y="26815"/>
                    <a:pt x="16348" y="16348"/>
                  </a:cubicBezTo>
                  <a:cubicBezTo>
                    <a:pt x="26815" y="5880"/>
                    <a:pt x="41011" y="0"/>
                    <a:pt x="55814" y="0"/>
                  </a:cubicBezTo>
                  <a:close/>
                </a:path>
              </a:pathLst>
            </a:custGeom>
            <a:blipFill>
              <a:blip r:embed="rId21"/>
              <a:stretch>
                <a:fillRect l="-27935" t="-4149" r="-31747" b="-2659"/>
              </a:stretch>
            </a:blipFill>
          </p:spPr>
        </p:sp>
      </p:grpSp>
      <p:grpSp>
        <p:nvGrpSpPr>
          <p:cNvPr id="44" name="Group 11">
            <a:extLst>
              <a:ext uri="{FF2B5EF4-FFF2-40B4-BE49-F238E27FC236}">
                <a16:creationId xmlns:a16="http://schemas.microsoft.com/office/drawing/2014/main" id="{63A4B2BC-0BB9-A3E9-6284-FFDB9E832E69}"/>
              </a:ext>
            </a:extLst>
          </p:cNvPr>
          <p:cNvGrpSpPr/>
          <p:nvPr/>
        </p:nvGrpSpPr>
        <p:grpSpPr>
          <a:xfrm>
            <a:off x="-11453787" y="777694"/>
            <a:ext cx="9212667" cy="1665608"/>
            <a:chOff x="0" y="0"/>
            <a:chExt cx="12283556" cy="2220810"/>
          </a:xfrm>
        </p:grpSpPr>
        <p:sp>
          <p:nvSpPr>
            <p:cNvPr id="45" name="Freeform 12">
              <a:extLst>
                <a:ext uri="{FF2B5EF4-FFF2-40B4-BE49-F238E27FC236}">
                  <a16:creationId xmlns:a16="http://schemas.microsoft.com/office/drawing/2014/main" id="{38E851DC-5F89-7BDE-630A-26DB49F8CF7B}"/>
                </a:ext>
              </a:extLst>
            </p:cNvPr>
            <p:cNvSpPr/>
            <p:nvPr/>
          </p:nvSpPr>
          <p:spPr>
            <a:xfrm>
              <a:off x="364449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6" name="Freeform 13">
              <a:extLst>
                <a:ext uri="{FF2B5EF4-FFF2-40B4-BE49-F238E27FC236}">
                  <a16:creationId xmlns:a16="http://schemas.microsoft.com/office/drawing/2014/main" id="{F6BCA815-7B46-EB74-7215-B169603B9E15}"/>
                </a:ext>
              </a:extLst>
            </p:cNvPr>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7" name="Freeform 14">
              <a:extLst>
                <a:ext uri="{FF2B5EF4-FFF2-40B4-BE49-F238E27FC236}">
                  <a16:creationId xmlns:a16="http://schemas.microsoft.com/office/drawing/2014/main" id="{DB61A9F9-D849-8E25-75A4-DEAC2C42C5E5}"/>
                </a:ext>
              </a:extLst>
            </p:cNvPr>
            <p:cNvSpPr/>
            <p:nvPr/>
          </p:nvSpPr>
          <p:spPr>
            <a:xfrm>
              <a:off x="6902738"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48" name="TextBox 19">
            <a:extLst>
              <a:ext uri="{FF2B5EF4-FFF2-40B4-BE49-F238E27FC236}">
                <a16:creationId xmlns:a16="http://schemas.microsoft.com/office/drawing/2014/main" id="{E253A480-CFD1-9438-D4BE-CCE6CD1AA6E2}"/>
              </a:ext>
            </a:extLst>
          </p:cNvPr>
          <p:cNvSpPr txBox="1"/>
          <p:nvPr/>
        </p:nvSpPr>
        <p:spPr>
          <a:xfrm>
            <a:off x="-10657563" y="1104900"/>
            <a:ext cx="7620220" cy="1212850"/>
          </a:xfrm>
          <a:prstGeom prst="rect">
            <a:avLst/>
          </a:prstGeom>
        </p:spPr>
        <p:txBody>
          <a:bodyPr lIns="0" tIns="0" rIns="0" bIns="0" rtlCol="0" anchor="t">
            <a:spAutoFit/>
          </a:bodyPr>
          <a:lstStyle/>
          <a:p>
            <a:pPr algn="l">
              <a:lnSpc>
                <a:spcPts val="9349"/>
              </a:lnSpc>
            </a:pPr>
            <a:r>
              <a:rPr lang="en-US" sz="8499">
                <a:solidFill>
                  <a:srgbClr val="626953"/>
                </a:solidFill>
                <a:latin typeface="League Spartan"/>
                <a:ea typeface="League Spartan"/>
                <a:cs typeface="League Spartan"/>
                <a:sym typeface="League Spartan"/>
              </a:rPr>
              <a:t>DESAIN HI-FI</a:t>
            </a:r>
          </a:p>
        </p:txBody>
      </p:sp>
      <p:sp>
        <p:nvSpPr>
          <p:cNvPr id="49" name="TextBox 20">
            <a:extLst>
              <a:ext uri="{FF2B5EF4-FFF2-40B4-BE49-F238E27FC236}">
                <a16:creationId xmlns:a16="http://schemas.microsoft.com/office/drawing/2014/main" id="{D8034951-34FA-61DD-8D8B-227B078DAB36}"/>
              </a:ext>
            </a:extLst>
          </p:cNvPr>
          <p:cNvSpPr txBox="1"/>
          <p:nvPr/>
        </p:nvSpPr>
        <p:spPr>
          <a:xfrm>
            <a:off x="-10379847" y="2983199"/>
            <a:ext cx="5509902" cy="619125"/>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LOGIN</a:t>
            </a:r>
          </a:p>
        </p:txBody>
      </p:sp>
      <p:sp>
        <p:nvSpPr>
          <p:cNvPr id="50" name="TextBox 21">
            <a:extLst>
              <a:ext uri="{FF2B5EF4-FFF2-40B4-BE49-F238E27FC236}">
                <a16:creationId xmlns:a16="http://schemas.microsoft.com/office/drawing/2014/main" id="{DDAEAC3B-14BB-7A0B-E63A-3ECA82AB78B9}"/>
              </a:ext>
            </a:extLst>
          </p:cNvPr>
          <p:cNvSpPr txBox="1"/>
          <p:nvPr/>
        </p:nvSpPr>
        <p:spPr>
          <a:xfrm>
            <a:off x="-10379847" y="4088099"/>
            <a:ext cx="6173893" cy="4875160"/>
          </a:xfrm>
          <a:prstGeom prst="rect">
            <a:avLst/>
          </a:prstGeom>
        </p:spPr>
        <p:txBody>
          <a:bodyPr lIns="0" tIns="0" rIns="0" bIns="0" rtlCol="0" anchor="t">
            <a:spAutoFit/>
          </a:bodyPr>
          <a:lstStyle/>
          <a:p>
            <a:pPr algn="just">
              <a:lnSpc>
                <a:spcPts val="2760"/>
              </a:lnSpc>
              <a:spcBef>
                <a:spcPct val="0"/>
              </a:spcBef>
            </a:pPr>
            <a:r>
              <a:rPr lang="en-US" sz="1971">
                <a:solidFill>
                  <a:srgbClr val="FEFEFE"/>
                </a:solidFill>
                <a:latin typeface="Poppins"/>
                <a:ea typeface="Poppins"/>
                <a:cs typeface="Poppins"/>
                <a:sym typeface="Poppins"/>
              </a:rPr>
              <a:t>Fungsi utama halaman login pada aplikasi mobile adalah sebagai gerbang keamanan yang melakukan autentikasi identitas pengguna melalui verifikasi kredensial (seperti username dan password), memastikan bahwa hanya pengguna yang berhak yang dapat mengakses data sensitif dan fitur terproteksi aplikasi. Selain mengamankan akun, halaman ini juga memfasilitasi personalisasi pengalaman pengguna, memungkinkan aplikasi untuk memuat preferensi, riwayat aktivitas, dan pengaturan spesifik mereka, sehingga menghasilkan sesi penggunaan yang relevan dan efisien.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EA788"/>
        </a:solidFill>
        <a:effectLst/>
      </p:bgPr>
    </p:bg>
    <p:spTree>
      <p:nvGrpSpPr>
        <p:cNvPr id="1" name=""/>
        <p:cNvGrpSpPr/>
        <p:nvPr/>
      </p:nvGrpSpPr>
      <p:grpSpPr>
        <a:xfrm>
          <a:off x="0" y="0"/>
          <a:ext cx="0" cy="0"/>
          <a:chOff x="0" y="0"/>
          <a:chExt cx="0" cy="0"/>
        </a:xfrm>
      </p:grpSpPr>
      <p:sp>
        <p:nvSpPr>
          <p:cNvPr id="3" name="Freeform 3"/>
          <p:cNvSpPr/>
          <p:nvPr/>
        </p:nvSpPr>
        <p:spPr>
          <a:xfrm>
            <a:off x="14920634" y="1034311"/>
            <a:ext cx="2105666" cy="1152374"/>
          </a:xfrm>
          <a:custGeom>
            <a:avLst/>
            <a:gdLst/>
            <a:ahLst/>
            <a:cxnLst/>
            <a:rect l="l" t="t" r="r" b="b"/>
            <a:pathLst>
              <a:path w="2105666" h="1152374">
                <a:moveTo>
                  <a:pt x="0" y="0"/>
                </a:moveTo>
                <a:lnTo>
                  <a:pt x="2105666" y="0"/>
                </a:lnTo>
                <a:lnTo>
                  <a:pt x="2105666" y="1152373"/>
                </a:lnTo>
                <a:lnTo>
                  <a:pt x="0" y="1152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108974" y="9434301"/>
            <a:ext cx="2882434" cy="288243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7" name="Freeform 7"/>
          <p:cNvSpPr/>
          <p:nvPr/>
        </p:nvSpPr>
        <p:spPr>
          <a:xfrm rot="5400000">
            <a:off x="15611937" y="8858114"/>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r="-61751"/>
            </a:stretch>
          </a:blipFill>
        </p:spPr>
      </p:sp>
      <p:grpSp>
        <p:nvGrpSpPr>
          <p:cNvPr id="8" name="Group 8"/>
          <p:cNvGrpSpPr/>
          <p:nvPr/>
        </p:nvGrpSpPr>
        <p:grpSpPr>
          <a:xfrm>
            <a:off x="7702783" y="-4878046"/>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482803" y="777694"/>
            <a:ext cx="9212667" cy="1665608"/>
            <a:chOff x="0" y="0"/>
            <a:chExt cx="12283556" cy="2220810"/>
          </a:xfrm>
        </p:grpSpPr>
        <p:sp>
          <p:nvSpPr>
            <p:cNvPr id="12" name="Freeform 12"/>
            <p:cNvSpPr/>
            <p:nvPr/>
          </p:nvSpPr>
          <p:spPr>
            <a:xfrm>
              <a:off x="364449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902738"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5" name="Group 15"/>
          <p:cNvGrpSpPr/>
          <p:nvPr/>
        </p:nvGrpSpPr>
        <p:grpSpPr>
          <a:xfrm>
            <a:off x="9144000" y="546086"/>
            <a:ext cx="6380596" cy="9539109"/>
            <a:chOff x="0" y="0"/>
            <a:chExt cx="658567" cy="984570"/>
          </a:xfrm>
        </p:grpSpPr>
        <p:sp>
          <p:nvSpPr>
            <p:cNvPr id="16" name="Freeform 16"/>
            <p:cNvSpPr/>
            <p:nvPr/>
          </p:nvSpPr>
          <p:spPr>
            <a:xfrm>
              <a:off x="0" y="0"/>
              <a:ext cx="658567" cy="984570"/>
            </a:xfrm>
            <a:custGeom>
              <a:avLst/>
              <a:gdLst/>
              <a:ahLst/>
              <a:cxnLst/>
              <a:rect l="l" t="t" r="r" b="b"/>
              <a:pathLst>
                <a:path w="658567" h="984570">
                  <a:moveTo>
                    <a:pt x="27907" y="0"/>
                  </a:moveTo>
                  <a:lnTo>
                    <a:pt x="630660" y="0"/>
                  </a:lnTo>
                  <a:cubicBezTo>
                    <a:pt x="646073" y="0"/>
                    <a:pt x="658567" y="12494"/>
                    <a:pt x="658567" y="27907"/>
                  </a:cubicBezTo>
                  <a:lnTo>
                    <a:pt x="658567" y="956663"/>
                  </a:lnTo>
                  <a:cubicBezTo>
                    <a:pt x="658567" y="972075"/>
                    <a:pt x="646073" y="984570"/>
                    <a:pt x="630660" y="984570"/>
                  </a:cubicBezTo>
                  <a:lnTo>
                    <a:pt x="27907" y="984570"/>
                  </a:lnTo>
                  <a:cubicBezTo>
                    <a:pt x="12494" y="984570"/>
                    <a:pt x="0" y="972075"/>
                    <a:pt x="0" y="956663"/>
                  </a:cubicBezTo>
                  <a:lnTo>
                    <a:pt x="0" y="27907"/>
                  </a:lnTo>
                  <a:cubicBezTo>
                    <a:pt x="0" y="12494"/>
                    <a:pt x="12494" y="0"/>
                    <a:pt x="27907" y="0"/>
                  </a:cubicBezTo>
                  <a:close/>
                </a:path>
              </a:pathLst>
            </a:custGeom>
            <a:blipFill>
              <a:blip r:embed="rId8"/>
              <a:stretch>
                <a:fillRect l="-24208" r="-25293"/>
              </a:stretch>
            </a:blipFill>
          </p:spPr>
        </p:sp>
      </p:grpSp>
      <p:grpSp>
        <p:nvGrpSpPr>
          <p:cNvPr id="17" name="Group 17"/>
          <p:cNvGrpSpPr/>
          <p:nvPr/>
        </p:nvGrpSpPr>
        <p:grpSpPr>
          <a:xfrm>
            <a:off x="6822042" y="4664746"/>
            <a:ext cx="3190298" cy="4769555"/>
            <a:chOff x="0" y="0"/>
            <a:chExt cx="658567" cy="984570"/>
          </a:xfrm>
        </p:grpSpPr>
        <p:sp>
          <p:nvSpPr>
            <p:cNvPr id="18" name="Freeform 18"/>
            <p:cNvSpPr/>
            <p:nvPr/>
          </p:nvSpPr>
          <p:spPr>
            <a:xfrm>
              <a:off x="0" y="0"/>
              <a:ext cx="658567" cy="984570"/>
            </a:xfrm>
            <a:custGeom>
              <a:avLst/>
              <a:gdLst/>
              <a:ahLst/>
              <a:cxnLst/>
              <a:rect l="l" t="t" r="r" b="b"/>
              <a:pathLst>
                <a:path w="658567" h="984570">
                  <a:moveTo>
                    <a:pt x="55814" y="0"/>
                  </a:moveTo>
                  <a:lnTo>
                    <a:pt x="602753" y="0"/>
                  </a:lnTo>
                  <a:cubicBezTo>
                    <a:pt x="617556" y="0"/>
                    <a:pt x="631752" y="5880"/>
                    <a:pt x="642219" y="16348"/>
                  </a:cubicBezTo>
                  <a:cubicBezTo>
                    <a:pt x="652687" y="26815"/>
                    <a:pt x="658567" y="41011"/>
                    <a:pt x="658567" y="55814"/>
                  </a:cubicBezTo>
                  <a:lnTo>
                    <a:pt x="658567" y="928756"/>
                  </a:lnTo>
                  <a:cubicBezTo>
                    <a:pt x="658567" y="943558"/>
                    <a:pt x="652687" y="957755"/>
                    <a:pt x="642219" y="968222"/>
                  </a:cubicBezTo>
                  <a:cubicBezTo>
                    <a:pt x="631752" y="978689"/>
                    <a:pt x="617556" y="984570"/>
                    <a:pt x="602753" y="984570"/>
                  </a:cubicBezTo>
                  <a:lnTo>
                    <a:pt x="55814" y="984570"/>
                  </a:lnTo>
                  <a:cubicBezTo>
                    <a:pt x="41011" y="984570"/>
                    <a:pt x="26815" y="978689"/>
                    <a:pt x="16348" y="968222"/>
                  </a:cubicBezTo>
                  <a:cubicBezTo>
                    <a:pt x="5880" y="957755"/>
                    <a:pt x="0" y="943558"/>
                    <a:pt x="0" y="928756"/>
                  </a:cubicBezTo>
                  <a:lnTo>
                    <a:pt x="0" y="55814"/>
                  </a:lnTo>
                  <a:cubicBezTo>
                    <a:pt x="0" y="41011"/>
                    <a:pt x="5880" y="26815"/>
                    <a:pt x="16348" y="16348"/>
                  </a:cubicBezTo>
                  <a:cubicBezTo>
                    <a:pt x="26815" y="5880"/>
                    <a:pt x="41011" y="0"/>
                    <a:pt x="55814" y="0"/>
                  </a:cubicBezTo>
                  <a:close/>
                </a:path>
              </a:pathLst>
            </a:custGeom>
            <a:blipFill>
              <a:blip r:embed="rId9"/>
              <a:stretch>
                <a:fillRect l="-27935" t="-4149" r="-31747" b="-2659"/>
              </a:stretch>
            </a:blipFill>
          </p:spPr>
        </p:sp>
      </p:grpSp>
      <p:sp>
        <p:nvSpPr>
          <p:cNvPr id="19" name="TextBox 19"/>
          <p:cNvSpPr txBox="1"/>
          <p:nvPr/>
        </p:nvSpPr>
        <p:spPr>
          <a:xfrm>
            <a:off x="313421" y="1104900"/>
            <a:ext cx="7620220" cy="1212850"/>
          </a:xfrm>
          <a:prstGeom prst="rect">
            <a:avLst/>
          </a:prstGeom>
        </p:spPr>
        <p:txBody>
          <a:bodyPr lIns="0" tIns="0" rIns="0" bIns="0" rtlCol="0" anchor="t">
            <a:spAutoFit/>
          </a:bodyPr>
          <a:lstStyle/>
          <a:p>
            <a:pPr algn="l">
              <a:lnSpc>
                <a:spcPts val="9349"/>
              </a:lnSpc>
            </a:pPr>
            <a:r>
              <a:rPr lang="en-US" sz="8499">
                <a:solidFill>
                  <a:srgbClr val="626953"/>
                </a:solidFill>
                <a:latin typeface="League Spartan"/>
                <a:ea typeface="League Spartan"/>
                <a:cs typeface="League Spartan"/>
                <a:sym typeface="League Spartan"/>
              </a:rPr>
              <a:t>DESAIN HI-FI</a:t>
            </a:r>
          </a:p>
        </p:txBody>
      </p:sp>
      <p:sp>
        <p:nvSpPr>
          <p:cNvPr id="20" name="TextBox 20"/>
          <p:cNvSpPr txBox="1"/>
          <p:nvPr/>
        </p:nvSpPr>
        <p:spPr>
          <a:xfrm>
            <a:off x="591137" y="2983199"/>
            <a:ext cx="5509902" cy="619125"/>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LOGIN</a:t>
            </a:r>
          </a:p>
        </p:txBody>
      </p:sp>
      <p:sp>
        <p:nvSpPr>
          <p:cNvPr id="21" name="TextBox 21"/>
          <p:cNvSpPr txBox="1"/>
          <p:nvPr/>
        </p:nvSpPr>
        <p:spPr>
          <a:xfrm>
            <a:off x="591137" y="4088099"/>
            <a:ext cx="6173893" cy="4875160"/>
          </a:xfrm>
          <a:prstGeom prst="rect">
            <a:avLst/>
          </a:prstGeom>
        </p:spPr>
        <p:txBody>
          <a:bodyPr lIns="0" tIns="0" rIns="0" bIns="0" rtlCol="0" anchor="t">
            <a:spAutoFit/>
          </a:bodyPr>
          <a:lstStyle/>
          <a:p>
            <a:pPr algn="just">
              <a:lnSpc>
                <a:spcPts val="2760"/>
              </a:lnSpc>
              <a:spcBef>
                <a:spcPct val="0"/>
              </a:spcBef>
            </a:pPr>
            <a:r>
              <a:rPr lang="en-US" sz="1971" dirty="0" err="1">
                <a:solidFill>
                  <a:srgbClr val="FEFEFE"/>
                </a:solidFill>
                <a:latin typeface="Poppins"/>
                <a:ea typeface="Poppins"/>
                <a:cs typeface="Poppins"/>
                <a:sym typeface="Poppins"/>
              </a:rPr>
              <a:t>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utama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halaman</a:t>
            </a:r>
            <a:r>
              <a:rPr lang="en-US" sz="1971" dirty="0">
                <a:solidFill>
                  <a:srgbClr val="FEFEFE"/>
                </a:solidFill>
                <a:latin typeface="Poppins"/>
                <a:ea typeface="Poppins"/>
                <a:cs typeface="Poppins"/>
                <a:sym typeface="Poppins"/>
              </a:rPr>
              <a:t> login pada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mobile </a:t>
            </a:r>
            <a:r>
              <a:rPr lang="en-US" sz="1971" dirty="0" err="1">
                <a:solidFill>
                  <a:srgbClr val="FEFEFE"/>
                </a:solidFill>
                <a:latin typeface="Poppins"/>
                <a:ea typeface="Poppins"/>
                <a:cs typeface="Poppins"/>
                <a:sym typeface="Poppins"/>
              </a:rPr>
              <a:t>adalah</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sebagai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gerbang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keamanan</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melakukan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autentikasi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identitas</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pengguna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melalui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verifikasi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kredensial</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seperti</a:t>
            </a:r>
            <a:r>
              <a:rPr lang="en-US" sz="1971" dirty="0">
                <a:solidFill>
                  <a:srgbClr val="FEFEFE"/>
                </a:solidFill>
                <a:latin typeface="Poppins"/>
                <a:ea typeface="Poppins"/>
                <a:cs typeface="Poppins"/>
                <a:sym typeface="Poppins"/>
              </a:rPr>
              <a:t> username dan password), </a:t>
            </a:r>
            <a:r>
              <a:rPr lang="en-US" sz="1971" dirty="0" err="1">
                <a:solidFill>
                  <a:srgbClr val="FEFEFE"/>
                </a:solidFill>
                <a:latin typeface="Poppins"/>
                <a:ea typeface="Poppins"/>
                <a:cs typeface="Poppins"/>
                <a:sym typeface="Poppins"/>
              </a:rPr>
              <a:t>memastikan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bahwa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pengguna</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berhak</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dapat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mengakses</a:t>
            </a:r>
            <a:r>
              <a:rPr lang="en-US" sz="1971" dirty="0">
                <a:solidFill>
                  <a:srgbClr val="FEFEFE"/>
                </a:solidFill>
                <a:latin typeface="Poppins"/>
                <a:ea typeface="Poppins"/>
                <a:cs typeface="Poppins"/>
                <a:sym typeface="Poppins"/>
              </a:rPr>
              <a:t> data </a:t>
            </a:r>
            <a:r>
              <a:rPr lang="en-US" sz="1971" dirty="0" err="1">
                <a:solidFill>
                  <a:srgbClr val="FEFEFE"/>
                </a:solidFill>
                <a:latin typeface="Poppins"/>
                <a:ea typeface="Poppins"/>
                <a:cs typeface="Poppins"/>
                <a:sym typeface="Poppins"/>
              </a:rPr>
              <a:t>sensitif</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fitur</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terproteksi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Selain </a:t>
            </a:r>
            <a:r>
              <a:rPr lang="en-US" sz="1971" dirty="0" err="1">
                <a:solidFill>
                  <a:srgbClr val="FEFEFE"/>
                </a:solidFill>
                <a:latin typeface="Poppins"/>
                <a:ea typeface="Poppins"/>
                <a:cs typeface="Poppins"/>
                <a:sym typeface="Poppins"/>
              </a:rPr>
              <a:t>mengamankan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akun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halaman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ini</a:t>
            </a:r>
            <a:r>
              <a:rPr lang="en-US" sz="1971" dirty="0">
                <a:solidFill>
                  <a:srgbClr val="FEFEFE"/>
                </a:solidFill>
                <a:latin typeface="Poppins"/>
                <a:ea typeface="Poppins"/>
                <a:cs typeface="Poppins"/>
                <a:sym typeface="Poppins"/>
              </a:rPr>
              <a:t> juga </a:t>
            </a:r>
            <a:r>
              <a:rPr lang="en-US" sz="1971" dirty="0" err="1">
                <a:solidFill>
                  <a:srgbClr val="FEFEFE"/>
                </a:solidFill>
                <a:latin typeface="Poppins"/>
                <a:ea typeface="Poppins"/>
                <a:cs typeface="Poppins"/>
                <a:sym typeface="Poppins"/>
              </a:rPr>
              <a:t>memfasilitasi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personalisasi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pengalaman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pengguna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memungkinkan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untuk</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memuat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preferensi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riwayat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aktivitas</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pengaturan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spesifik</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mereka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sehingga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menghasilkan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penggunaan</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relevan</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efisien</a:t>
            </a:r>
            <a:r>
              <a:rPr lang="en-US" sz="1971" dirty="0">
                <a:solidFill>
                  <a:srgbClr val="FEFEFE"/>
                </a:solidFill>
                <a:latin typeface="Poppins"/>
                <a:ea typeface="Poppins"/>
                <a:cs typeface="Poppins"/>
                <a:sym typeface="Poppins"/>
              </a:rPr>
              <a:t>.</a:t>
            </a:r>
          </a:p>
        </p:txBody>
      </p:sp>
      <p:sp>
        <p:nvSpPr>
          <p:cNvPr id="22" name="Freeform 3">
            <a:extLst>
              <a:ext uri="{FF2B5EF4-FFF2-40B4-BE49-F238E27FC236}">
                <a16:creationId xmlns:a16="http://schemas.microsoft.com/office/drawing/2014/main" id="{3A0A33BE-BF08-43F5-0E3B-DF74318FD317}"/>
              </a:ext>
            </a:extLst>
          </p:cNvPr>
          <p:cNvSpPr/>
          <p:nvPr/>
        </p:nvSpPr>
        <p:spPr>
          <a:xfrm rot="-5400000">
            <a:off x="-12260209" y="3693308"/>
            <a:ext cx="12577824" cy="5191211"/>
          </a:xfrm>
          <a:custGeom>
            <a:avLst/>
            <a:gdLst/>
            <a:ahLst/>
            <a:cxnLst/>
            <a:rect l="l" t="t" r="r" b="b"/>
            <a:pathLst>
              <a:path w="12577824" h="5191211">
                <a:moveTo>
                  <a:pt x="0" y="0"/>
                </a:moveTo>
                <a:lnTo>
                  <a:pt x="12577824" y="0"/>
                </a:lnTo>
                <a:lnTo>
                  <a:pt x="12577824" y="5191211"/>
                </a:lnTo>
                <a:lnTo>
                  <a:pt x="0" y="51912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3" name="Group 9">
            <a:extLst>
              <a:ext uri="{FF2B5EF4-FFF2-40B4-BE49-F238E27FC236}">
                <a16:creationId xmlns:a16="http://schemas.microsoft.com/office/drawing/2014/main" id="{352CF4A8-CFB7-957C-7065-18B3BAC7685E}"/>
              </a:ext>
            </a:extLst>
          </p:cNvPr>
          <p:cNvGrpSpPr/>
          <p:nvPr/>
        </p:nvGrpSpPr>
        <p:grpSpPr>
          <a:xfrm>
            <a:off x="-8952722" y="8588609"/>
            <a:ext cx="2882434" cy="2882434"/>
            <a:chOff x="0" y="0"/>
            <a:chExt cx="812800" cy="812800"/>
          </a:xfrm>
        </p:grpSpPr>
        <p:sp>
          <p:nvSpPr>
            <p:cNvPr id="24" name="Freeform 10">
              <a:extLst>
                <a:ext uri="{FF2B5EF4-FFF2-40B4-BE49-F238E27FC236}">
                  <a16:creationId xmlns:a16="http://schemas.microsoft.com/office/drawing/2014/main" id="{4595A071-9815-D0BE-88B1-2E48469014D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25" name="TextBox 11">
              <a:extLst>
                <a:ext uri="{FF2B5EF4-FFF2-40B4-BE49-F238E27FC236}">
                  <a16:creationId xmlns:a16="http://schemas.microsoft.com/office/drawing/2014/main" id="{02A13B72-05FA-1BE8-33A5-2C87D15DD421}"/>
                </a:ext>
              </a:extLst>
            </p:cNvPr>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26" name="Freeform 15">
            <a:extLst>
              <a:ext uri="{FF2B5EF4-FFF2-40B4-BE49-F238E27FC236}">
                <a16:creationId xmlns:a16="http://schemas.microsoft.com/office/drawing/2014/main" id="{AF8D276D-0578-04EF-014B-D0E183E265C9}"/>
              </a:ext>
            </a:extLst>
          </p:cNvPr>
          <p:cNvSpPr/>
          <p:nvPr/>
        </p:nvSpPr>
        <p:spPr>
          <a:xfrm>
            <a:off x="-4256064" y="2998861"/>
            <a:ext cx="1730570" cy="1730570"/>
          </a:xfrm>
          <a:custGeom>
            <a:avLst/>
            <a:gdLst/>
            <a:ahLst/>
            <a:cxnLst/>
            <a:rect l="l" t="t" r="r" b="b"/>
            <a:pathLst>
              <a:path w="1730570" h="1730570">
                <a:moveTo>
                  <a:pt x="0" y="0"/>
                </a:moveTo>
                <a:lnTo>
                  <a:pt x="1730569" y="0"/>
                </a:lnTo>
                <a:lnTo>
                  <a:pt x="1730569" y="1730570"/>
                </a:lnTo>
                <a:lnTo>
                  <a:pt x="0" y="17305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Freeform 16">
            <a:extLst>
              <a:ext uri="{FF2B5EF4-FFF2-40B4-BE49-F238E27FC236}">
                <a16:creationId xmlns:a16="http://schemas.microsoft.com/office/drawing/2014/main" id="{5CD5225F-9061-D41B-0845-EE1B9110CDD3}"/>
              </a:ext>
            </a:extLst>
          </p:cNvPr>
          <p:cNvSpPr/>
          <p:nvPr/>
        </p:nvSpPr>
        <p:spPr>
          <a:xfrm>
            <a:off x="-4556086" y="4446587"/>
            <a:ext cx="2030591" cy="2030591"/>
          </a:xfrm>
          <a:custGeom>
            <a:avLst/>
            <a:gdLst/>
            <a:ahLst/>
            <a:cxnLst/>
            <a:rect l="l" t="t" r="r" b="b"/>
            <a:pathLst>
              <a:path w="2030591" h="2030591">
                <a:moveTo>
                  <a:pt x="0" y="0"/>
                </a:moveTo>
                <a:lnTo>
                  <a:pt x="2030591" y="0"/>
                </a:lnTo>
                <a:lnTo>
                  <a:pt x="2030591" y="2030592"/>
                </a:lnTo>
                <a:lnTo>
                  <a:pt x="0" y="20305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7">
            <a:extLst>
              <a:ext uri="{FF2B5EF4-FFF2-40B4-BE49-F238E27FC236}">
                <a16:creationId xmlns:a16="http://schemas.microsoft.com/office/drawing/2014/main" id="{4040571B-39E6-E52F-7AB2-F01BA48A0291}"/>
              </a:ext>
            </a:extLst>
          </p:cNvPr>
          <p:cNvSpPr/>
          <p:nvPr/>
        </p:nvSpPr>
        <p:spPr>
          <a:xfrm>
            <a:off x="-8083167" y="2857297"/>
            <a:ext cx="4707475" cy="5209173"/>
          </a:xfrm>
          <a:custGeom>
            <a:avLst/>
            <a:gdLst/>
            <a:ahLst/>
            <a:cxnLst/>
            <a:rect l="l" t="t" r="r" b="b"/>
            <a:pathLst>
              <a:path w="4707475" h="5209173">
                <a:moveTo>
                  <a:pt x="0" y="0"/>
                </a:moveTo>
                <a:lnTo>
                  <a:pt x="4707475" y="0"/>
                </a:lnTo>
                <a:lnTo>
                  <a:pt x="4707475" y="5209173"/>
                </a:lnTo>
                <a:lnTo>
                  <a:pt x="0" y="5209173"/>
                </a:lnTo>
                <a:lnTo>
                  <a:pt x="0" y="0"/>
                </a:lnTo>
                <a:close/>
              </a:path>
            </a:pathLst>
          </a:custGeom>
          <a:blipFill>
            <a:blip r:embed="rId14"/>
            <a:stretch>
              <a:fillRect l="-5328" r="-5328"/>
            </a:stretch>
          </a:blipFill>
        </p:spPr>
      </p:sp>
      <p:sp>
        <p:nvSpPr>
          <p:cNvPr id="29" name="Freeform 28">
            <a:extLst>
              <a:ext uri="{FF2B5EF4-FFF2-40B4-BE49-F238E27FC236}">
                <a16:creationId xmlns:a16="http://schemas.microsoft.com/office/drawing/2014/main" id="{FF9B3440-5C37-8750-991C-1E1361E6F34B}"/>
              </a:ext>
            </a:extLst>
          </p:cNvPr>
          <p:cNvSpPr/>
          <p:nvPr/>
        </p:nvSpPr>
        <p:spPr>
          <a:xfrm rot="5400000">
            <a:off x="-8006915" y="4345274"/>
            <a:ext cx="4304462" cy="2124330"/>
          </a:xfrm>
          <a:custGeom>
            <a:avLst/>
            <a:gdLst/>
            <a:ahLst/>
            <a:cxnLst/>
            <a:rect l="l" t="t" r="r" b="b"/>
            <a:pathLst>
              <a:path w="4304462" h="2124330">
                <a:moveTo>
                  <a:pt x="0" y="0"/>
                </a:moveTo>
                <a:lnTo>
                  <a:pt x="4304462" y="0"/>
                </a:lnTo>
                <a:lnTo>
                  <a:pt x="4304462" y="2124330"/>
                </a:lnTo>
                <a:lnTo>
                  <a:pt x="0" y="2124330"/>
                </a:lnTo>
                <a:lnTo>
                  <a:pt x="0" y="0"/>
                </a:lnTo>
                <a:close/>
              </a:path>
            </a:pathLst>
          </a:custGeom>
          <a:blipFill>
            <a:blip r:embed="rId15"/>
            <a:stretch>
              <a:fillRect l="-1148" t="-6334" b="-8952"/>
            </a:stretch>
          </a:blipFill>
        </p:spPr>
      </p:sp>
      <p:sp>
        <p:nvSpPr>
          <p:cNvPr id="30" name="TextBox 30">
            <a:extLst>
              <a:ext uri="{FF2B5EF4-FFF2-40B4-BE49-F238E27FC236}">
                <a16:creationId xmlns:a16="http://schemas.microsoft.com/office/drawing/2014/main" id="{E836C548-D951-2B20-6D77-97772D62B0D9}"/>
              </a:ext>
            </a:extLst>
          </p:cNvPr>
          <p:cNvSpPr txBox="1"/>
          <p:nvPr/>
        </p:nvSpPr>
        <p:spPr>
          <a:xfrm>
            <a:off x="-6601537" y="5032266"/>
            <a:ext cx="1528972" cy="429617"/>
          </a:xfrm>
          <a:prstGeom prst="rect">
            <a:avLst/>
          </a:prstGeom>
        </p:spPr>
        <p:txBody>
          <a:bodyPr lIns="0" tIns="0" rIns="0" bIns="0" rtlCol="0" anchor="t">
            <a:spAutoFit/>
          </a:bodyPr>
          <a:lstStyle/>
          <a:p>
            <a:pPr algn="l">
              <a:lnSpc>
                <a:spcPts val="3323"/>
              </a:lnSpc>
            </a:pPr>
            <a:r>
              <a:rPr lang="en-US" sz="3021" dirty="0">
                <a:solidFill>
                  <a:srgbClr val="626953"/>
                </a:solidFill>
                <a:latin typeface="League Spartan"/>
                <a:ea typeface="League Spartan"/>
                <a:cs typeface="League Spartan"/>
                <a:sym typeface="League Spartan"/>
              </a:rPr>
              <a:t>MOBILE</a:t>
            </a:r>
          </a:p>
        </p:txBody>
      </p:sp>
      <p:sp>
        <p:nvSpPr>
          <p:cNvPr id="46" name="TextBox 20">
            <a:extLst>
              <a:ext uri="{FF2B5EF4-FFF2-40B4-BE49-F238E27FC236}">
                <a16:creationId xmlns:a16="http://schemas.microsoft.com/office/drawing/2014/main" id="{B246DC85-B957-25EA-D219-E103F3319516}"/>
              </a:ext>
            </a:extLst>
          </p:cNvPr>
          <p:cNvSpPr txBox="1"/>
          <p:nvPr/>
        </p:nvSpPr>
        <p:spPr>
          <a:xfrm>
            <a:off x="591137" y="11446459"/>
            <a:ext cx="5509902" cy="619125"/>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UTAMA</a:t>
            </a:r>
          </a:p>
        </p:txBody>
      </p:sp>
      <p:sp>
        <p:nvSpPr>
          <p:cNvPr id="47" name="TextBox 21">
            <a:extLst>
              <a:ext uri="{FF2B5EF4-FFF2-40B4-BE49-F238E27FC236}">
                <a16:creationId xmlns:a16="http://schemas.microsoft.com/office/drawing/2014/main" id="{3850EE1C-2971-D15D-E155-AF1CE15E4B85}"/>
              </a:ext>
            </a:extLst>
          </p:cNvPr>
          <p:cNvSpPr txBox="1"/>
          <p:nvPr/>
        </p:nvSpPr>
        <p:spPr>
          <a:xfrm>
            <a:off x="591137" y="12316735"/>
            <a:ext cx="6068980" cy="5824581"/>
          </a:xfrm>
          <a:prstGeom prst="rect">
            <a:avLst/>
          </a:prstGeom>
        </p:spPr>
        <p:txBody>
          <a:bodyPr lIns="0" tIns="0" rIns="0" bIns="0" rtlCol="0" anchor="t">
            <a:spAutoFit/>
          </a:bodyPr>
          <a:lstStyle/>
          <a:p>
            <a:pPr algn="just">
              <a:lnSpc>
                <a:spcPts val="3298"/>
              </a:lnSpc>
              <a:spcBef>
                <a:spcPct val="0"/>
              </a:spcBef>
            </a:pPr>
            <a:r>
              <a:rPr lang="en-US" sz="2356" dirty="0">
                <a:solidFill>
                  <a:srgbClr val="FEFEFE"/>
                </a:solidFill>
                <a:latin typeface="Poppins"/>
                <a:ea typeface="Poppins"/>
                <a:cs typeface="Poppins"/>
                <a:sym typeface="Poppins"/>
              </a:rPr>
              <a:t>Halaman </a:t>
            </a:r>
            <a:r>
              <a:rPr lang="en-US" sz="2356" dirty="0" err="1">
                <a:solidFill>
                  <a:srgbClr val="FEFEFE"/>
                </a:solidFill>
                <a:latin typeface="Poppins"/>
                <a:ea typeface="Poppins"/>
                <a:cs typeface="Poppins"/>
                <a:sym typeface="Poppins"/>
              </a:rPr>
              <a:t>utama</a:t>
            </a:r>
            <a:r>
              <a:rPr lang="en-US" sz="2356" dirty="0">
                <a:solidFill>
                  <a:srgbClr val="FEFEFE"/>
                </a:solidFill>
                <a:latin typeface="Poppins"/>
                <a:ea typeface="Poppins"/>
                <a:cs typeface="Poppins"/>
                <a:sym typeface="Poppins"/>
              </a:rPr>
              <a:t> (Home Screen) pada </a:t>
            </a:r>
            <a:r>
              <a:rPr lang="en-US" sz="2356" dirty="0" err="1">
                <a:solidFill>
                  <a:srgbClr val="FEFEFE"/>
                </a:solidFill>
                <a:latin typeface="Poppins"/>
                <a:ea typeface="Poppins"/>
                <a:cs typeface="Poppins"/>
                <a:sym typeface="Poppins"/>
              </a:rPr>
              <a:t>aplikasi</a:t>
            </a:r>
            <a:r>
              <a:rPr lang="en-US" sz="2356" dirty="0">
                <a:solidFill>
                  <a:srgbClr val="FEFEFE"/>
                </a:solidFill>
                <a:latin typeface="Poppins"/>
                <a:ea typeface="Poppins"/>
                <a:cs typeface="Poppins"/>
                <a:sym typeface="Poppins"/>
              </a:rPr>
              <a:t> mobile </a:t>
            </a:r>
            <a:r>
              <a:rPr lang="en-US" sz="2356" dirty="0" err="1">
                <a:solidFill>
                  <a:srgbClr val="FEFEFE"/>
                </a:solidFill>
                <a:latin typeface="Poppins"/>
                <a:ea typeface="Poppins"/>
                <a:cs typeface="Poppins"/>
                <a:sym typeface="Poppins"/>
              </a:rPr>
              <a:t>berfungsi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sebagai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pusat</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navigasi</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orientasi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utama</a:t>
            </a:r>
            <a:r>
              <a:rPr lang="en-US" sz="2356" dirty="0">
                <a:solidFill>
                  <a:srgbClr val="FEFEFE"/>
                </a:solidFill>
                <a:latin typeface="Poppins"/>
                <a:ea typeface="Poppins"/>
                <a:cs typeface="Poppins"/>
                <a:sym typeface="Poppins"/>
              </a:rPr>
              <a:t>, di mana </a:t>
            </a:r>
            <a:r>
              <a:rPr lang="en-US" sz="2356" dirty="0" err="1">
                <a:solidFill>
                  <a:srgbClr val="FEFEFE"/>
                </a:solidFill>
                <a:latin typeface="Poppins"/>
                <a:ea typeface="Poppins"/>
                <a:cs typeface="Poppins"/>
                <a:sym typeface="Poppins"/>
              </a:rPr>
              <a:t>peran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utamanya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adalah</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memberikan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ringkasan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informasi</a:t>
            </a:r>
            <a:r>
              <a:rPr lang="en-US" sz="2356" dirty="0">
                <a:solidFill>
                  <a:srgbClr val="FEFEFE"/>
                </a:solidFill>
                <a:latin typeface="Poppins"/>
                <a:ea typeface="Poppins"/>
                <a:cs typeface="Poppins"/>
                <a:sym typeface="Poppins"/>
              </a:rPr>
              <a:t> yang paling </a:t>
            </a:r>
            <a:r>
              <a:rPr lang="en-US" sz="2356" dirty="0" err="1">
                <a:solidFill>
                  <a:srgbClr val="FEFEFE"/>
                </a:solidFill>
                <a:latin typeface="Poppins"/>
                <a:ea typeface="Poppins"/>
                <a:cs typeface="Poppins"/>
                <a:sym typeface="Poppins"/>
              </a:rPr>
              <a:t>relevan</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akses</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cepat</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ke</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fitur-fitur</a:t>
            </a:r>
            <a:r>
              <a:rPr lang="en-US" sz="2356" dirty="0">
                <a:solidFill>
                  <a:srgbClr val="FEFEFE"/>
                </a:solidFill>
                <a:latin typeface="Poppins"/>
                <a:ea typeface="Poppins"/>
                <a:cs typeface="Poppins"/>
                <a:sym typeface="Poppins"/>
              </a:rPr>
              <a:t> yang paling </a:t>
            </a:r>
            <a:r>
              <a:rPr lang="en-US" sz="2356" dirty="0" err="1">
                <a:solidFill>
                  <a:srgbClr val="FEFEFE"/>
                </a:solidFill>
                <a:latin typeface="Poppins"/>
                <a:ea typeface="Poppins"/>
                <a:cs typeface="Poppins"/>
                <a:sym typeface="Poppins"/>
              </a:rPr>
              <a:t>sering</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digunakan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atau</a:t>
            </a:r>
            <a:r>
              <a:rPr lang="en-US" sz="2356" dirty="0">
                <a:solidFill>
                  <a:srgbClr val="FEFEFE"/>
                </a:solidFill>
                <a:latin typeface="Poppins"/>
                <a:ea typeface="Poppins"/>
                <a:cs typeface="Poppins"/>
                <a:sym typeface="Poppins"/>
              </a:rPr>
              <a:t> yang paling </a:t>
            </a:r>
            <a:r>
              <a:rPr lang="en-US" sz="2356" dirty="0" err="1">
                <a:solidFill>
                  <a:srgbClr val="FEFEFE"/>
                </a:solidFill>
                <a:latin typeface="Poppins"/>
                <a:ea typeface="Poppins"/>
                <a:cs typeface="Poppins"/>
                <a:sym typeface="Poppins"/>
              </a:rPr>
              <a:t>penting</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dalam</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aplikasi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seperti</a:t>
            </a:r>
            <a:r>
              <a:rPr lang="en-US" sz="2356" dirty="0">
                <a:solidFill>
                  <a:srgbClr val="FEFEFE"/>
                </a:solidFill>
                <a:latin typeface="Poppins"/>
                <a:ea typeface="Poppins"/>
                <a:cs typeface="Poppins"/>
                <a:sym typeface="Poppins"/>
              </a:rPr>
              <a:t> feed </a:t>
            </a:r>
            <a:r>
              <a:rPr lang="en-US" sz="2356" dirty="0" err="1">
                <a:solidFill>
                  <a:srgbClr val="FEFEFE"/>
                </a:solidFill>
                <a:latin typeface="Poppins"/>
                <a:ea typeface="Poppins"/>
                <a:cs typeface="Poppins"/>
                <a:sym typeface="Poppins"/>
              </a:rPr>
              <a:t>konten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terkini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ringkasan</a:t>
            </a:r>
            <a:r>
              <a:rPr lang="en-US" sz="2356" dirty="0">
                <a:solidFill>
                  <a:srgbClr val="FEFEFE"/>
                </a:solidFill>
                <a:latin typeface="Poppins"/>
                <a:ea typeface="Poppins"/>
                <a:cs typeface="Poppins"/>
                <a:sym typeface="Poppins"/>
              </a:rPr>
              <a:t> status </a:t>
            </a:r>
            <a:r>
              <a:rPr lang="en-US" sz="2356" dirty="0" err="1">
                <a:solidFill>
                  <a:srgbClr val="FEFEFE"/>
                </a:solidFill>
                <a:latin typeface="Poppins"/>
                <a:ea typeface="Poppins"/>
                <a:cs typeface="Poppins"/>
                <a:sym typeface="Poppins"/>
              </a:rPr>
              <a:t>akun</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tombol</a:t>
            </a:r>
            <a:r>
              <a:rPr lang="en-US" sz="2356" dirty="0">
                <a:solidFill>
                  <a:srgbClr val="FEFEFE"/>
                </a:solidFill>
                <a:latin typeface="Poppins"/>
                <a:ea typeface="Poppins"/>
                <a:cs typeface="Poppins"/>
                <a:sym typeface="Poppins"/>
              </a:rPr>
              <a:t> Call-to-Action (CTA) inti, </a:t>
            </a:r>
            <a:r>
              <a:rPr lang="en-US" sz="2356" dirty="0" err="1">
                <a:solidFill>
                  <a:srgbClr val="FEFEFE"/>
                </a:solidFill>
                <a:latin typeface="Poppins"/>
                <a:ea typeface="Poppins"/>
                <a:cs typeface="Poppins"/>
                <a:sym typeface="Poppins"/>
              </a:rPr>
              <a:t>sehingga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pengguna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dapat</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langsung</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memahami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nilai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aplikasi</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memulai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aktivitas</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mereka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dengan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efisien</a:t>
            </a:r>
            <a:r>
              <a:rPr lang="en-US" sz="2356" dirty="0">
                <a:solidFill>
                  <a:srgbClr val="FEFEFE"/>
                </a:solidFill>
                <a:latin typeface="Poppins"/>
                <a:ea typeface="Poppins"/>
                <a:cs typeface="Poppins"/>
                <a:sym typeface="Poppins"/>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EA788"/>
        </a:solidFill>
        <a:effectLst/>
      </p:bgPr>
    </p:bg>
    <p:spTree>
      <p:nvGrpSpPr>
        <p:cNvPr id="1" name=""/>
        <p:cNvGrpSpPr/>
        <p:nvPr/>
      </p:nvGrpSpPr>
      <p:grpSpPr>
        <a:xfrm>
          <a:off x="0" y="0"/>
          <a:ext cx="0" cy="0"/>
          <a:chOff x="0" y="0"/>
          <a:chExt cx="0" cy="0"/>
        </a:xfrm>
      </p:grpSpPr>
      <p:sp>
        <p:nvSpPr>
          <p:cNvPr id="3" name="Freeform 3"/>
          <p:cNvSpPr/>
          <p:nvPr/>
        </p:nvSpPr>
        <p:spPr>
          <a:xfrm>
            <a:off x="14920634" y="1034311"/>
            <a:ext cx="2105666" cy="1152374"/>
          </a:xfrm>
          <a:custGeom>
            <a:avLst/>
            <a:gdLst/>
            <a:ahLst/>
            <a:cxnLst/>
            <a:rect l="l" t="t" r="r" b="b"/>
            <a:pathLst>
              <a:path w="2105666" h="1152374">
                <a:moveTo>
                  <a:pt x="0" y="0"/>
                </a:moveTo>
                <a:lnTo>
                  <a:pt x="2105666" y="0"/>
                </a:lnTo>
                <a:lnTo>
                  <a:pt x="2105666" y="1152373"/>
                </a:lnTo>
                <a:lnTo>
                  <a:pt x="0" y="1152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108974" y="9434301"/>
            <a:ext cx="2882434" cy="288243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7" name="Freeform 7"/>
          <p:cNvSpPr/>
          <p:nvPr/>
        </p:nvSpPr>
        <p:spPr>
          <a:xfrm rot="5400000">
            <a:off x="15611937" y="8858114"/>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r="-61751"/>
            </a:stretch>
          </a:blipFill>
        </p:spPr>
      </p:sp>
      <p:grpSp>
        <p:nvGrpSpPr>
          <p:cNvPr id="8" name="Group 8"/>
          <p:cNvGrpSpPr/>
          <p:nvPr/>
        </p:nvGrpSpPr>
        <p:grpSpPr>
          <a:xfrm>
            <a:off x="7702783" y="-4878046"/>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482803" y="777694"/>
            <a:ext cx="9212667" cy="1665608"/>
            <a:chOff x="0" y="0"/>
            <a:chExt cx="12283556" cy="2220810"/>
          </a:xfrm>
        </p:grpSpPr>
        <p:sp>
          <p:nvSpPr>
            <p:cNvPr id="12" name="Freeform 12"/>
            <p:cNvSpPr/>
            <p:nvPr/>
          </p:nvSpPr>
          <p:spPr>
            <a:xfrm>
              <a:off x="364449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902738"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6822042" y="4664746"/>
            <a:ext cx="3190298" cy="4769555"/>
            <a:chOff x="0" y="0"/>
            <a:chExt cx="658567" cy="984570"/>
          </a:xfrm>
        </p:grpSpPr>
        <p:sp>
          <p:nvSpPr>
            <p:cNvPr id="18" name="Freeform 18"/>
            <p:cNvSpPr/>
            <p:nvPr/>
          </p:nvSpPr>
          <p:spPr>
            <a:xfrm>
              <a:off x="0" y="0"/>
              <a:ext cx="658567" cy="984570"/>
            </a:xfrm>
            <a:custGeom>
              <a:avLst/>
              <a:gdLst/>
              <a:ahLst/>
              <a:cxnLst/>
              <a:rect l="l" t="t" r="r" b="b"/>
              <a:pathLst>
                <a:path w="658567" h="984570">
                  <a:moveTo>
                    <a:pt x="55814" y="0"/>
                  </a:moveTo>
                  <a:lnTo>
                    <a:pt x="602753" y="0"/>
                  </a:lnTo>
                  <a:cubicBezTo>
                    <a:pt x="617556" y="0"/>
                    <a:pt x="631752" y="5880"/>
                    <a:pt x="642219" y="16348"/>
                  </a:cubicBezTo>
                  <a:cubicBezTo>
                    <a:pt x="652687" y="26815"/>
                    <a:pt x="658567" y="41011"/>
                    <a:pt x="658567" y="55814"/>
                  </a:cubicBezTo>
                  <a:lnTo>
                    <a:pt x="658567" y="928756"/>
                  </a:lnTo>
                  <a:cubicBezTo>
                    <a:pt x="658567" y="943558"/>
                    <a:pt x="652687" y="957755"/>
                    <a:pt x="642219" y="968222"/>
                  </a:cubicBezTo>
                  <a:cubicBezTo>
                    <a:pt x="631752" y="978689"/>
                    <a:pt x="617556" y="984570"/>
                    <a:pt x="602753" y="984570"/>
                  </a:cubicBezTo>
                  <a:lnTo>
                    <a:pt x="55814" y="984570"/>
                  </a:lnTo>
                  <a:cubicBezTo>
                    <a:pt x="41011" y="984570"/>
                    <a:pt x="26815" y="978689"/>
                    <a:pt x="16348" y="968222"/>
                  </a:cubicBezTo>
                  <a:cubicBezTo>
                    <a:pt x="5880" y="957755"/>
                    <a:pt x="0" y="943558"/>
                    <a:pt x="0" y="928756"/>
                  </a:cubicBezTo>
                  <a:lnTo>
                    <a:pt x="0" y="55814"/>
                  </a:lnTo>
                  <a:cubicBezTo>
                    <a:pt x="0" y="41011"/>
                    <a:pt x="5880" y="26815"/>
                    <a:pt x="16348" y="16348"/>
                  </a:cubicBezTo>
                  <a:cubicBezTo>
                    <a:pt x="26815" y="5880"/>
                    <a:pt x="41011" y="0"/>
                    <a:pt x="55814" y="0"/>
                  </a:cubicBezTo>
                  <a:close/>
                </a:path>
              </a:pathLst>
            </a:custGeom>
            <a:blipFill>
              <a:blip r:embed="rId8"/>
              <a:stretch>
                <a:fillRect l="-24750" r="-24750"/>
              </a:stretch>
            </a:blipFill>
          </p:spPr>
        </p:sp>
      </p:grpSp>
      <p:sp>
        <p:nvSpPr>
          <p:cNvPr id="19" name="TextBox 19"/>
          <p:cNvSpPr txBox="1"/>
          <p:nvPr/>
        </p:nvSpPr>
        <p:spPr>
          <a:xfrm>
            <a:off x="313421" y="1104900"/>
            <a:ext cx="7620220" cy="1212850"/>
          </a:xfrm>
          <a:prstGeom prst="rect">
            <a:avLst/>
          </a:prstGeom>
        </p:spPr>
        <p:txBody>
          <a:bodyPr lIns="0" tIns="0" rIns="0" bIns="0" rtlCol="0" anchor="t">
            <a:spAutoFit/>
          </a:bodyPr>
          <a:lstStyle/>
          <a:p>
            <a:pPr algn="l">
              <a:lnSpc>
                <a:spcPts val="9349"/>
              </a:lnSpc>
            </a:pPr>
            <a:r>
              <a:rPr lang="en-US" sz="8499">
                <a:solidFill>
                  <a:srgbClr val="626953"/>
                </a:solidFill>
                <a:latin typeface="League Spartan"/>
                <a:ea typeface="League Spartan"/>
                <a:cs typeface="League Spartan"/>
                <a:sym typeface="League Spartan"/>
              </a:rPr>
              <a:t>DESAIN HI-FI</a:t>
            </a:r>
          </a:p>
        </p:txBody>
      </p:sp>
      <p:sp>
        <p:nvSpPr>
          <p:cNvPr id="20" name="TextBox 20"/>
          <p:cNvSpPr txBox="1"/>
          <p:nvPr/>
        </p:nvSpPr>
        <p:spPr>
          <a:xfrm>
            <a:off x="591137" y="2983199"/>
            <a:ext cx="5509902" cy="619125"/>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UTAMA</a:t>
            </a:r>
          </a:p>
        </p:txBody>
      </p:sp>
      <p:sp>
        <p:nvSpPr>
          <p:cNvPr id="21" name="TextBox 21"/>
          <p:cNvSpPr txBox="1"/>
          <p:nvPr/>
        </p:nvSpPr>
        <p:spPr>
          <a:xfrm>
            <a:off x="591137" y="3853475"/>
            <a:ext cx="6068980" cy="5824581"/>
          </a:xfrm>
          <a:prstGeom prst="rect">
            <a:avLst/>
          </a:prstGeom>
        </p:spPr>
        <p:txBody>
          <a:bodyPr lIns="0" tIns="0" rIns="0" bIns="0" rtlCol="0" anchor="t">
            <a:spAutoFit/>
          </a:bodyPr>
          <a:lstStyle/>
          <a:p>
            <a:pPr algn="just">
              <a:lnSpc>
                <a:spcPts val="3298"/>
              </a:lnSpc>
              <a:spcBef>
                <a:spcPct val="0"/>
              </a:spcBef>
            </a:pPr>
            <a:r>
              <a:rPr lang="en-US" sz="2356" dirty="0">
                <a:solidFill>
                  <a:srgbClr val="FEFEFE"/>
                </a:solidFill>
                <a:latin typeface="Poppins"/>
                <a:ea typeface="Poppins"/>
                <a:cs typeface="Poppins"/>
                <a:sym typeface="Poppins"/>
              </a:rPr>
              <a:t>Halaman </a:t>
            </a:r>
            <a:r>
              <a:rPr lang="en-US" sz="2356" dirty="0" err="1">
                <a:solidFill>
                  <a:srgbClr val="FEFEFE"/>
                </a:solidFill>
                <a:latin typeface="Poppins"/>
                <a:ea typeface="Poppins"/>
                <a:cs typeface="Poppins"/>
                <a:sym typeface="Poppins"/>
              </a:rPr>
              <a:t>utama</a:t>
            </a:r>
            <a:r>
              <a:rPr lang="en-US" sz="2356" dirty="0">
                <a:solidFill>
                  <a:srgbClr val="FEFEFE"/>
                </a:solidFill>
                <a:latin typeface="Poppins"/>
                <a:ea typeface="Poppins"/>
                <a:cs typeface="Poppins"/>
                <a:sym typeface="Poppins"/>
              </a:rPr>
              <a:t> (Home Screen) pada </a:t>
            </a:r>
            <a:r>
              <a:rPr lang="en-US" sz="2356" dirty="0" err="1">
                <a:solidFill>
                  <a:srgbClr val="FEFEFE"/>
                </a:solidFill>
                <a:latin typeface="Poppins"/>
                <a:ea typeface="Poppins"/>
                <a:cs typeface="Poppins"/>
                <a:sym typeface="Poppins"/>
              </a:rPr>
              <a:t>aplikasi</a:t>
            </a:r>
            <a:r>
              <a:rPr lang="en-US" sz="2356" dirty="0">
                <a:solidFill>
                  <a:srgbClr val="FEFEFE"/>
                </a:solidFill>
                <a:latin typeface="Poppins"/>
                <a:ea typeface="Poppins"/>
                <a:cs typeface="Poppins"/>
                <a:sym typeface="Poppins"/>
              </a:rPr>
              <a:t> mobile </a:t>
            </a:r>
            <a:r>
              <a:rPr lang="en-US" sz="2356" dirty="0" err="1">
                <a:solidFill>
                  <a:srgbClr val="FEFEFE"/>
                </a:solidFill>
                <a:latin typeface="Poppins"/>
                <a:ea typeface="Poppins"/>
                <a:cs typeface="Poppins"/>
                <a:sym typeface="Poppins"/>
              </a:rPr>
              <a:t>berfungsi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sebagai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pusat</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navigasi</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orientasi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utama</a:t>
            </a:r>
            <a:r>
              <a:rPr lang="en-US" sz="2356" dirty="0">
                <a:solidFill>
                  <a:srgbClr val="FEFEFE"/>
                </a:solidFill>
                <a:latin typeface="Poppins"/>
                <a:ea typeface="Poppins"/>
                <a:cs typeface="Poppins"/>
                <a:sym typeface="Poppins"/>
              </a:rPr>
              <a:t>, di mana </a:t>
            </a:r>
            <a:r>
              <a:rPr lang="en-US" sz="2356" dirty="0" err="1">
                <a:solidFill>
                  <a:srgbClr val="FEFEFE"/>
                </a:solidFill>
                <a:latin typeface="Poppins"/>
                <a:ea typeface="Poppins"/>
                <a:cs typeface="Poppins"/>
                <a:sym typeface="Poppins"/>
              </a:rPr>
              <a:t>peran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utamanya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adalah</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memberikan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ringkasan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informasi</a:t>
            </a:r>
            <a:r>
              <a:rPr lang="en-US" sz="2356" dirty="0">
                <a:solidFill>
                  <a:srgbClr val="FEFEFE"/>
                </a:solidFill>
                <a:latin typeface="Poppins"/>
                <a:ea typeface="Poppins"/>
                <a:cs typeface="Poppins"/>
                <a:sym typeface="Poppins"/>
              </a:rPr>
              <a:t> yang paling </a:t>
            </a:r>
            <a:r>
              <a:rPr lang="en-US" sz="2356" dirty="0" err="1">
                <a:solidFill>
                  <a:srgbClr val="FEFEFE"/>
                </a:solidFill>
                <a:latin typeface="Poppins"/>
                <a:ea typeface="Poppins"/>
                <a:cs typeface="Poppins"/>
                <a:sym typeface="Poppins"/>
              </a:rPr>
              <a:t>relevan</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akses</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cepat</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ke</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fitur-fitur</a:t>
            </a:r>
            <a:r>
              <a:rPr lang="en-US" sz="2356" dirty="0">
                <a:solidFill>
                  <a:srgbClr val="FEFEFE"/>
                </a:solidFill>
                <a:latin typeface="Poppins"/>
                <a:ea typeface="Poppins"/>
                <a:cs typeface="Poppins"/>
                <a:sym typeface="Poppins"/>
              </a:rPr>
              <a:t> yang paling </a:t>
            </a:r>
            <a:r>
              <a:rPr lang="en-US" sz="2356" dirty="0" err="1">
                <a:solidFill>
                  <a:srgbClr val="FEFEFE"/>
                </a:solidFill>
                <a:latin typeface="Poppins"/>
                <a:ea typeface="Poppins"/>
                <a:cs typeface="Poppins"/>
                <a:sym typeface="Poppins"/>
              </a:rPr>
              <a:t>sering</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digunakan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atau</a:t>
            </a:r>
            <a:r>
              <a:rPr lang="en-US" sz="2356" dirty="0">
                <a:solidFill>
                  <a:srgbClr val="FEFEFE"/>
                </a:solidFill>
                <a:latin typeface="Poppins"/>
                <a:ea typeface="Poppins"/>
                <a:cs typeface="Poppins"/>
                <a:sym typeface="Poppins"/>
              </a:rPr>
              <a:t> yang paling </a:t>
            </a:r>
            <a:r>
              <a:rPr lang="en-US" sz="2356" dirty="0" err="1">
                <a:solidFill>
                  <a:srgbClr val="FEFEFE"/>
                </a:solidFill>
                <a:latin typeface="Poppins"/>
                <a:ea typeface="Poppins"/>
                <a:cs typeface="Poppins"/>
                <a:sym typeface="Poppins"/>
              </a:rPr>
              <a:t>penting</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dalam</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aplikasi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seperti</a:t>
            </a:r>
            <a:r>
              <a:rPr lang="en-US" sz="2356" dirty="0">
                <a:solidFill>
                  <a:srgbClr val="FEFEFE"/>
                </a:solidFill>
                <a:latin typeface="Poppins"/>
                <a:ea typeface="Poppins"/>
                <a:cs typeface="Poppins"/>
                <a:sym typeface="Poppins"/>
              </a:rPr>
              <a:t> feed </a:t>
            </a:r>
            <a:r>
              <a:rPr lang="en-US" sz="2356" dirty="0" err="1">
                <a:solidFill>
                  <a:srgbClr val="FEFEFE"/>
                </a:solidFill>
                <a:latin typeface="Poppins"/>
                <a:ea typeface="Poppins"/>
                <a:cs typeface="Poppins"/>
                <a:sym typeface="Poppins"/>
              </a:rPr>
              <a:t>konten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terkini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ringkasan</a:t>
            </a:r>
            <a:r>
              <a:rPr lang="en-US" sz="2356" dirty="0">
                <a:solidFill>
                  <a:srgbClr val="FEFEFE"/>
                </a:solidFill>
                <a:latin typeface="Poppins"/>
                <a:ea typeface="Poppins"/>
                <a:cs typeface="Poppins"/>
                <a:sym typeface="Poppins"/>
              </a:rPr>
              <a:t> status </a:t>
            </a:r>
            <a:r>
              <a:rPr lang="en-US" sz="2356" dirty="0" err="1">
                <a:solidFill>
                  <a:srgbClr val="FEFEFE"/>
                </a:solidFill>
                <a:latin typeface="Poppins"/>
                <a:ea typeface="Poppins"/>
                <a:cs typeface="Poppins"/>
                <a:sym typeface="Poppins"/>
              </a:rPr>
              <a:t>akun</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tombol</a:t>
            </a:r>
            <a:r>
              <a:rPr lang="en-US" sz="2356" dirty="0">
                <a:solidFill>
                  <a:srgbClr val="FEFEFE"/>
                </a:solidFill>
                <a:latin typeface="Poppins"/>
                <a:ea typeface="Poppins"/>
                <a:cs typeface="Poppins"/>
                <a:sym typeface="Poppins"/>
              </a:rPr>
              <a:t> Call-to-Action (CTA) inti, </a:t>
            </a:r>
            <a:r>
              <a:rPr lang="en-US" sz="2356" dirty="0" err="1">
                <a:solidFill>
                  <a:srgbClr val="FEFEFE"/>
                </a:solidFill>
                <a:latin typeface="Poppins"/>
                <a:ea typeface="Poppins"/>
                <a:cs typeface="Poppins"/>
                <a:sym typeface="Poppins"/>
              </a:rPr>
              <a:t>sehingga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pengguna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dapat</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langsung</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memahami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nilai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aplikasi</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memulai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aktivitas</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mereka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dengan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efisien</a:t>
            </a:r>
            <a:r>
              <a:rPr lang="en-US" sz="2356" dirty="0">
                <a:solidFill>
                  <a:srgbClr val="FEFEFE"/>
                </a:solidFill>
                <a:latin typeface="Poppins"/>
                <a:ea typeface="Poppins"/>
                <a:cs typeface="Poppins"/>
                <a:sym typeface="Poppins"/>
              </a:rPr>
              <a:t>.</a:t>
            </a:r>
          </a:p>
        </p:txBody>
      </p:sp>
      <p:grpSp>
        <p:nvGrpSpPr>
          <p:cNvPr id="26" name="Group 15">
            <a:extLst>
              <a:ext uri="{FF2B5EF4-FFF2-40B4-BE49-F238E27FC236}">
                <a16:creationId xmlns:a16="http://schemas.microsoft.com/office/drawing/2014/main" id="{1120E3B5-640C-C9FE-5573-11F8A03EE7D7}"/>
              </a:ext>
            </a:extLst>
          </p:cNvPr>
          <p:cNvGrpSpPr/>
          <p:nvPr/>
        </p:nvGrpSpPr>
        <p:grpSpPr>
          <a:xfrm>
            <a:off x="8931618" y="582529"/>
            <a:ext cx="6380596" cy="9539109"/>
            <a:chOff x="0" y="0"/>
            <a:chExt cx="658567" cy="984570"/>
          </a:xfrm>
        </p:grpSpPr>
        <p:sp>
          <p:nvSpPr>
            <p:cNvPr id="27" name="Freeform 16">
              <a:extLst>
                <a:ext uri="{FF2B5EF4-FFF2-40B4-BE49-F238E27FC236}">
                  <a16:creationId xmlns:a16="http://schemas.microsoft.com/office/drawing/2014/main" id="{86E1F710-A38B-CE71-28CB-8485225FC4E7}"/>
                </a:ext>
              </a:extLst>
            </p:cNvPr>
            <p:cNvSpPr/>
            <p:nvPr/>
          </p:nvSpPr>
          <p:spPr>
            <a:xfrm>
              <a:off x="0" y="0"/>
              <a:ext cx="658567" cy="984570"/>
            </a:xfrm>
            <a:custGeom>
              <a:avLst/>
              <a:gdLst/>
              <a:ahLst/>
              <a:cxnLst/>
              <a:rect l="l" t="t" r="r" b="b"/>
              <a:pathLst>
                <a:path w="658567" h="984570">
                  <a:moveTo>
                    <a:pt x="27907" y="0"/>
                  </a:moveTo>
                  <a:lnTo>
                    <a:pt x="630660" y="0"/>
                  </a:lnTo>
                  <a:cubicBezTo>
                    <a:pt x="646073" y="0"/>
                    <a:pt x="658567" y="12494"/>
                    <a:pt x="658567" y="27907"/>
                  </a:cubicBezTo>
                  <a:lnTo>
                    <a:pt x="658567" y="956663"/>
                  </a:lnTo>
                  <a:cubicBezTo>
                    <a:pt x="658567" y="972075"/>
                    <a:pt x="646073" y="984570"/>
                    <a:pt x="630660" y="984570"/>
                  </a:cubicBezTo>
                  <a:lnTo>
                    <a:pt x="27907" y="984570"/>
                  </a:lnTo>
                  <a:cubicBezTo>
                    <a:pt x="12494" y="984570"/>
                    <a:pt x="0" y="972075"/>
                    <a:pt x="0" y="956663"/>
                  </a:cubicBezTo>
                  <a:lnTo>
                    <a:pt x="0" y="27907"/>
                  </a:lnTo>
                  <a:cubicBezTo>
                    <a:pt x="0" y="12494"/>
                    <a:pt x="12494" y="0"/>
                    <a:pt x="27907" y="0"/>
                  </a:cubicBezTo>
                  <a:close/>
                </a:path>
              </a:pathLst>
            </a:custGeom>
            <a:blipFill>
              <a:blip r:embed="rId9"/>
              <a:stretch>
                <a:fillRect l="-21221" r="-28280"/>
              </a:stretch>
            </a:blipFill>
          </p:spPr>
        </p:sp>
      </p:grpSp>
      <p:sp>
        <p:nvSpPr>
          <p:cNvPr id="40" name="TextBox 20">
            <a:extLst>
              <a:ext uri="{FF2B5EF4-FFF2-40B4-BE49-F238E27FC236}">
                <a16:creationId xmlns:a16="http://schemas.microsoft.com/office/drawing/2014/main" id="{AFD020E2-555A-FF60-1221-A3DD349D2E70}"/>
              </a:ext>
            </a:extLst>
          </p:cNvPr>
          <p:cNvSpPr txBox="1"/>
          <p:nvPr/>
        </p:nvSpPr>
        <p:spPr>
          <a:xfrm>
            <a:off x="-7943021" y="2983199"/>
            <a:ext cx="5509902" cy="619125"/>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LOGIN</a:t>
            </a:r>
          </a:p>
        </p:txBody>
      </p:sp>
      <p:sp>
        <p:nvSpPr>
          <p:cNvPr id="41" name="TextBox 21">
            <a:extLst>
              <a:ext uri="{FF2B5EF4-FFF2-40B4-BE49-F238E27FC236}">
                <a16:creationId xmlns:a16="http://schemas.microsoft.com/office/drawing/2014/main" id="{5A8EE4E7-E003-F27F-F39A-1F0F62DF01DD}"/>
              </a:ext>
            </a:extLst>
          </p:cNvPr>
          <p:cNvSpPr txBox="1"/>
          <p:nvPr/>
        </p:nvSpPr>
        <p:spPr>
          <a:xfrm>
            <a:off x="-7943021" y="4088099"/>
            <a:ext cx="6173893" cy="4875160"/>
          </a:xfrm>
          <a:prstGeom prst="rect">
            <a:avLst/>
          </a:prstGeom>
        </p:spPr>
        <p:txBody>
          <a:bodyPr lIns="0" tIns="0" rIns="0" bIns="0" rtlCol="0" anchor="t">
            <a:spAutoFit/>
          </a:bodyPr>
          <a:lstStyle/>
          <a:p>
            <a:pPr algn="just">
              <a:lnSpc>
                <a:spcPts val="2760"/>
              </a:lnSpc>
              <a:spcBef>
                <a:spcPct val="0"/>
              </a:spcBef>
            </a:pPr>
            <a:r>
              <a:rPr lang="en-US" sz="1971" dirty="0" err="1">
                <a:solidFill>
                  <a:srgbClr val="FEFEFE"/>
                </a:solidFill>
                <a:latin typeface="Poppins"/>
                <a:ea typeface="Poppins"/>
                <a:cs typeface="Poppins"/>
                <a:sym typeface="Poppins"/>
              </a:rPr>
              <a:t>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utama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halaman</a:t>
            </a:r>
            <a:r>
              <a:rPr lang="en-US" sz="1971" dirty="0">
                <a:solidFill>
                  <a:srgbClr val="FEFEFE"/>
                </a:solidFill>
                <a:latin typeface="Poppins"/>
                <a:ea typeface="Poppins"/>
                <a:cs typeface="Poppins"/>
                <a:sym typeface="Poppins"/>
              </a:rPr>
              <a:t> login pada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mobile </a:t>
            </a:r>
            <a:r>
              <a:rPr lang="en-US" sz="1971" dirty="0" err="1">
                <a:solidFill>
                  <a:srgbClr val="FEFEFE"/>
                </a:solidFill>
                <a:latin typeface="Poppins"/>
                <a:ea typeface="Poppins"/>
                <a:cs typeface="Poppins"/>
                <a:sym typeface="Poppins"/>
              </a:rPr>
              <a:t>adalah</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sebagai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gerbang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keamanan</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melakukan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autentikasi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identitas</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pengguna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melalui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verifikasi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kredensial</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seperti</a:t>
            </a:r>
            <a:r>
              <a:rPr lang="en-US" sz="1971" dirty="0">
                <a:solidFill>
                  <a:srgbClr val="FEFEFE"/>
                </a:solidFill>
                <a:latin typeface="Poppins"/>
                <a:ea typeface="Poppins"/>
                <a:cs typeface="Poppins"/>
                <a:sym typeface="Poppins"/>
              </a:rPr>
              <a:t> username dan password), </a:t>
            </a:r>
            <a:r>
              <a:rPr lang="en-US" sz="1971" dirty="0" err="1">
                <a:solidFill>
                  <a:srgbClr val="FEFEFE"/>
                </a:solidFill>
                <a:latin typeface="Poppins"/>
                <a:ea typeface="Poppins"/>
                <a:cs typeface="Poppins"/>
                <a:sym typeface="Poppins"/>
              </a:rPr>
              <a:t>memastikan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bahwa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pengguna</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berhak</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dapat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mengakses</a:t>
            </a:r>
            <a:r>
              <a:rPr lang="en-US" sz="1971" dirty="0">
                <a:solidFill>
                  <a:srgbClr val="FEFEFE"/>
                </a:solidFill>
                <a:latin typeface="Poppins"/>
                <a:ea typeface="Poppins"/>
                <a:cs typeface="Poppins"/>
                <a:sym typeface="Poppins"/>
              </a:rPr>
              <a:t> data </a:t>
            </a:r>
            <a:r>
              <a:rPr lang="en-US" sz="1971" dirty="0" err="1">
                <a:solidFill>
                  <a:srgbClr val="FEFEFE"/>
                </a:solidFill>
                <a:latin typeface="Poppins"/>
                <a:ea typeface="Poppins"/>
                <a:cs typeface="Poppins"/>
                <a:sym typeface="Poppins"/>
              </a:rPr>
              <a:t>sensitif</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fitur</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terproteksi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Selain </a:t>
            </a:r>
            <a:r>
              <a:rPr lang="en-US" sz="1971" dirty="0" err="1">
                <a:solidFill>
                  <a:srgbClr val="FEFEFE"/>
                </a:solidFill>
                <a:latin typeface="Poppins"/>
                <a:ea typeface="Poppins"/>
                <a:cs typeface="Poppins"/>
                <a:sym typeface="Poppins"/>
              </a:rPr>
              <a:t>mengamankan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akun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halaman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ini</a:t>
            </a:r>
            <a:r>
              <a:rPr lang="en-US" sz="1971" dirty="0">
                <a:solidFill>
                  <a:srgbClr val="FEFEFE"/>
                </a:solidFill>
                <a:latin typeface="Poppins"/>
                <a:ea typeface="Poppins"/>
                <a:cs typeface="Poppins"/>
                <a:sym typeface="Poppins"/>
              </a:rPr>
              <a:t> juga </a:t>
            </a:r>
            <a:r>
              <a:rPr lang="en-US" sz="1971" dirty="0" err="1">
                <a:solidFill>
                  <a:srgbClr val="FEFEFE"/>
                </a:solidFill>
                <a:latin typeface="Poppins"/>
                <a:ea typeface="Poppins"/>
                <a:cs typeface="Poppins"/>
                <a:sym typeface="Poppins"/>
              </a:rPr>
              <a:t>memfasilitasi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personalisasi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pengalaman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pengguna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memungkinkan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untuk</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memuat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preferensi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riwayat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aktivitas</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pengaturan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spesifik</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mereka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sehingga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menghasilkan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penggunaan</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relevan</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efisien</a:t>
            </a:r>
            <a:r>
              <a:rPr lang="en-US" sz="1971" dirty="0">
                <a:solidFill>
                  <a:srgbClr val="FEFEFE"/>
                </a:solidFill>
                <a:latin typeface="Poppins"/>
                <a:ea typeface="Poppins"/>
                <a:cs typeface="Poppins"/>
                <a:sym typeface="Poppins"/>
              </a:rPr>
              <a:t>.</a:t>
            </a:r>
          </a:p>
        </p:txBody>
      </p:sp>
      <p:sp>
        <p:nvSpPr>
          <p:cNvPr id="42" name="TextBox 20">
            <a:extLst>
              <a:ext uri="{FF2B5EF4-FFF2-40B4-BE49-F238E27FC236}">
                <a16:creationId xmlns:a16="http://schemas.microsoft.com/office/drawing/2014/main" id="{B6ACF1D3-7393-EE95-2D19-C364F7E84971}"/>
              </a:ext>
            </a:extLst>
          </p:cNvPr>
          <p:cNvSpPr txBox="1"/>
          <p:nvPr/>
        </p:nvSpPr>
        <p:spPr>
          <a:xfrm>
            <a:off x="591137" y="11287359"/>
            <a:ext cx="7587504" cy="1238250"/>
          </a:xfrm>
          <a:prstGeom prst="rect">
            <a:avLst/>
          </a:prstGeom>
        </p:spPr>
        <p:txBody>
          <a:bodyPr lIns="0" tIns="0" rIns="0" bIns="0" rtlCol="0" anchor="t">
            <a:spAutoFit/>
          </a:bodyPr>
          <a:lstStyle/>
          <a:p>
            <a:pPr algn="l">
              <a:lnSpc>
                <a:spcPts val="4892"/>
              </a:lnSpc>
            </a:pPr>
            <a:r>
              <a:rPr lang="en-US" sz="4077" dirty="0">
                <a:solidFill>
                  <a:srgbClr val="FFFFFF"/>
                </a:solidFill>
                <a:latin typeface="League Spartan"/>
                <a:ea typeface="League Spartan"/>
                <a:cs typeface="League Spartan"/>
                <a:sym typeface="League Spartan"/>
              </a:rPr>
              <a:t>HALAMAN KETERSEDIAAN LOKASI</a:t>
            </a:r>
          </a:p>
        </p:txBody>
      </p:sp>
      <p:sp>
        <p:nvSpPr>
          <p:cNvPr id="43" name="TextBox 21">
            <a:extLst>
              <a:ext uri="{FF2B5EF4-FFF2-40B4-BE49-F238E27FC236}">
                <a16:creationId xmlns:a16="http://schemas.microsoft.com/office/drawing/2014/main" id="{90E45E9E-931A-76CF-C0A6-BBE0B98667EB}"/>
              </a:ext>
            </a:extLst>
          </p:cNvPr>
          <p:cNvSpPr txBox="1"/>
          <p:nvPr/>
        </p:nvSpPr>
        <p:spPr>
          <a:xfrm>
            <a:off x="591137" y="12687300"/>
            <a:ext cx="6173893" cy="4875160"/>
          </a:xfrm>
          <a:prstGeom prst="rect">
            <a:avLst/>
          </a:prstGeom>
        </p:spPr>
        <p:txBody>
          <a:bodyPr lIns="0" tIns="0" rIns="0" bIns="0" rtlCol="0" anchor="t">
            <a:spAutoFit/>
          </a:bodyPr>
          <a:lstStyle/>
          <a:p>
            <a:pPr algn="just">
              <a:lnSpc>
                <a:spcPts val="2760"/>
              </a:lnSpc>
              <a:spcBef>
                <a:spcPct val="0"/>
              </a:spcBef>
            </a:pPr>
            <a:r>
              <a:rPr lang="en-US" sz="1971">
                <a:solidFill>
                  <a:srgbClr val="FEFEFE"/>
                </a:solidFill>
                <a:latin typeface="Poppins"/>
                <a:ea typeface="Poppins"/>
                <a:cs typeface="Poppins"/>
                <a:sym typeface="Poppins"/>
              </a:rPr>
              <a:t>Fungsi jadwal ketersediaan lokasi destinasi wisata pada aplikasi mobile adalah untuk memberikan informasi yang akurat dan real-time kepada pengguna mengenai waktu operasional (jam buka dan tutup) dan tingkat ketersediaan atau kapasitas suatu lokasi wisata pada tanggal dan waktu tertentu, memungkinkan pengguna untuk merencanakan kunjungan mereka secara optimal, menghindari ketidaknyamanan karena destinasi tutup, dan, dalam beberapa kasus, membantu manajemen kerumunan dengan memajukan informasi mengenai kuota yang tersisa atau waktu yang paling sepi untuk berkunjung.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EA788"/>
        </a:solidFill>
        <a:effectLst/>
      </p:bgPr>
    </p:bg>
    <p:spTree>
      <p:nvGrpSpPr>
        <p:cNvPr id="1" name=""/>
        <p:cNvGrpSpPr/>
        <p:nvPr/>
      </p:nvGrpSpPr>
      <p:grpSpPr>
        <a:xfrm>
          <a:off x="0" y="0"/>
          <a:ext cx="0" cy="0"/>
          <a:chOff x="0" y="0"/>
          <a:chExt cx="0" cy="0"/>
        </a:xfrm>
      </p:grpSpPr>
      <p:sp>
        <p:nvSpPr>
          <p:cNvPr id="3" name="Freeform 3"/>
          <p:cNvSpPr/>
          <p:nvPr/>
        </p:nvSpPr>
        <p:spPr>
          <a:xfrm>
            <a:off x="14920634" y="1034311"/>
            <a:ext cx="2105666" cy="1152374"/>
          </a:xfrm>
          <a:custGeom>
            <a:avLst/>
            <a:gdLst/>
            <a:ahLst/>
            <a:cxnLst/>
            <a:rect l="l" t="t" r="r" b="b"/>
            <a:pathLst>
              <a:path w="2105666" h="1152374">
                <a:moveTo>
                  <a:pt x="0" y="0"/>
                </a:moveTo>
                <a:lnTo>
                  <a:pt x="2105666" y="0"/>
                </a:lnTo>
                <a:lnTo>
                  <a:pt x="2105666" y="1152373"/>
                </a:lnTo>
                <a:lnTo>
                  <a:pt x="0" y="1152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108974" y="9434301"/>
            <a:ext cx="2882434" cy="288243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7" name="Freeform 7"/>
          <p:cNvSpPr/>
          <p:nvPr/>
        </p:nvSpPr>
        <p:spPr>
          <a:xfrm rot="5400000">
            <a:off x="15611937" y="8858114"/>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r="-61751"/>
            </a:stretch>
          </a:blipFill>
        </p:spPr>
      </p:sp>
      <p:grpSp>
        <p:nvGrpSpPr>
          <p:cNvPr id="8" name="Group 8"/>
          <p:cNvGrpSpPr/>
          <p:nvPr/>
        </p:nvGrpSpPr>
        <p:grpSpPr>
          <a:xfrm>
            <a:off x="7702783" y="-4878046"/>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482803" y="777694"/>
            <a:ext cx="9212667" cy="1665608"/>
            <a:chOff x="0" y="0"/>
            <a:chExt cx="12283556" cy="2220810"/>
          </a:xfrm>
        </p:grpSpPr>
        <p:sp>
          <p:nvSpPr>
            <p:cNvPr id="12" name="Freeform 12"/>
            <p:cNvSpPr/>
            <p:nvPr/>
          </p:nvSpPr>
          <p:spPr>
            <a:xfrm>
              <a:off x="364449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902738"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5" name="Group 15"/>
          <p:cNvGrpSpPr/>
          <p:nvPr/>
        </p:nvGrpSpPr>
        <p:grpSpPr>
          <a:xfrm>
            <a:off x="9144000" y="546086"/>
            <a:ext cx="6380596" cy="9539109"/>
            <a:chOff x="0" y="0"/>
            <a:chExt cx="658567" cy="984570"/>
          </a:xfrm>
        </p:grpSpPr>
        <p:sp>
          <p:nvSpPr>
            <p:cNvPr id="16" name="Freeform 16"/>
            <p:cNvSpPr/>
            <p:nvPr/>
          </p:nvSpPr>
          <p:spPr>
            <a:xfrm>
              <a:off x="0" y="0"/>
              <a:ext cx="658567" cy="984570"/>
            </a:xfrm>
            <a:custGeom>
              <a:avLst/>
              <a:gdLst/>
              <a:ahLst/>
              <a:cxnLst/>
              <a:rect l="l" t="t" r="r" b="b"/>
              <a:pathLst>
                <a:path w="658567" h="984570">
                  <a:moveTo>
                    <a:pt x="27907" y="0"/>
                  </a:moveTo>
                  <a:lnTo>
                    <a:pt x="630660" y="0"/>
                  </a:lnTo>
                  <a:cubicBezTo>
                    <a:pt x="646073" y="0"/>
                    <a:pt x="658567" y="12494"/>
                    <a:pt x="658567" y="27907"/>
                  </a:cubicBezTo>
                  <a:lnTo>
                    <a:pt x="658567" y="956663"/>
                  </a:lnTo>
                  <a:cubicBezTo>
                    <a:pt x="658567" y="972075"/>
                    <a:pt x="646073" y="984570"/>
                    <a:pt x="630660" y="984570"/>
                  </a:cubicBezTo>
                  <a:lnTo>
                    <a:pt x="27907" y="984570"/>
                  </a:lnTo>
                  <a:cubicBezTo>
                    <a:pt x="12494" y="984570"/>
                    <a:pt x="0" y="972075"/>
                    <a:pt x="0" y="956663"/>
                  </a:cubicBezTo>
                  <a:lnTo>
                    <a:pt x="0" y="27907"/>
                  </a:lnTo>
                  <a:cubicBezTo>
                    <a:pt x="0" y="12494"/>
                    <a:pt x="12494" y="0"/>
                    <a:pt x="27907" y="0"/>
                  </a:cubicBezTo>
                  <a:close/>
                </a:path>
              </a:pathLst>
            </a:custGeom>
            <a:blipFill>
              <a:blip r:embed="rId8"/>
              <a:stretch>
                <a:fillRect l="-24750" r="-24750"/>
              </a:stretch>
            </a:blipFill>
          </p:spPr>
        </p:sp>
      </p:grpSp>
      <p:grpSp>
        <p:nvGrpSpPr>
          <p:cNvPr id="17" name="Group 17"/>
          <p:cNvGrpSpPr/>
          <p:nvPr/>
        </p:nvGrpSpPr>
        <p:grpSpPr>
          <a:xfrm>
            <a:off x="6822042" y="4664746"/>
            <a:ext cx="3190298" cy="4769555"/>
            <a:chOff x="0" y="0"/>
            <a:chExt cx="658567" cy="984570"/>
          </a:xfrm>
        </p:grpSpPr>
        <p:sp>
          <p:nvSpPr>
            <p:cNvPr id="18" name="Freeform 18"/>
            <p:cNvSpPr/>
            <p:nvPr/>
          </p:nvSpPr>
          <p:spPr>
            <a:xfrm>
              <a:off x="0" y="0"/>
              <a:ext cx="658567" cy="984570"/>
            </a:xfrm>
            <a:custGeom>
              <a:avLst/>
              <a:gdLst/>
              <a:ahLst/>
              <a:cxnLst/>
              <a:rect l="l" t="t" r="r" b="b"/>
              <a:pathLst>
                <a:path w="658567" h="984570">
                  <a:moveTo>
                    <a:pt x="55814" y="0"/>
                  </a:moveTo>
                  <a:lnTo>
                    <a:pt x="602753" y="0"/>
                  </a:lnTo>
                  <a:cubicBezTo>
                    <a:pt x="617556" y="0"/>
                    <a:pt x="631752" y="5880"/>
                    <a:pt x="642219" y="16348"/>
                  </a:cubicBezTo>
                  <a:cubicBezTo>
                    <a:pt x="652687" y="26815"/>
                    <a:pt x="658567" y="41011"/>
                    <a:pt x="658567" y="55814"/>
                  </a:cubicBezTo>
                  <a:lnTo>
                    <a:pt x="658567" y="928756"/>
                  </a:lnTo>
                  <a:cubicBezTo>
                    <a:pt x="658567" y="943558"/>
                    <a:pt x="652687" y="957755"/>
                    <a:pt x="642219" y="968222"/>
                  </a:cubicBezTo>
                  <a:cubicBezTo>
                    <a:pt x="631752" y="978689"/>
                    <a:pt x="617556" y="984570"/>
                    <a:pt x="602753" y="984570"/>
                  </a:cubicBezTo>
                  <a:lnTo>
                    <a:pt x="55814" y="984570"/>
                  </a:lnTo>
                  <a:cubicBezTo>
                    <a:pt x="41011" y="984570"/>
                    <a:pt x="26815" y="978689"/>
                    <a:pt x="16348" y="968222"/>
                  </a:cubicBezTo>
                  <a:cubicBezTo>
                    <a:pt x="5880" y="957755"/>
                    <a:pt x="0" y="943558"/>
                    <a:pt x="0" y="928756"/>
                  </a:cubicBezTo>
                  <a:lnTo>
                    <a:pt x="0" y="55814"/>
                  </a:lnTo>
                  <a:cubicBezTo>
                    <a:pt x="0" y="41011"/>
                    <a:pt x="5880" y="26815"/>
                    <a:pt x="16348" y="16348"/>
                  </a:cubicBezTo>
                  <a:cubicBezTo>
                    <a:pt x="26815" y="5880"/>
                    <a:pt x="41011" y="0"/>
                    <a:pt x="55814" y="0"/>
                  </a:cubicBezTo>
                  <a:close/>
                </a:path>
              </a:pathLst>
            </a:custGeom>
            <a:blipFill>
              <a:blip r:embed="rId9"/>
              <a:stretch>
                <a:fillRect l="-23968" r="-25533"/>
              </a:stretch>
            </a:blipFill>
          </p:spPr>
        </p:sp>
      </p:grpSp>
      <p:sp>
        <p:nvSpPr>
          <p:cNvPr id="19" name="TextBox 19"/>
          <p:cNvSpPr txBox="1"/>
          <p:nvPr/>
        </p:nvSpPr>
        <p:spPr>
          <a:xfrm>
            <a:off x="313421" y="1104900"/>
            <a:ext cx="7620220" cy="1212850"/>
          </a:xfrm>
          <a:prstGeom prst="rect">
            <a:avLst/>
          </a:prstGeom>
        </p:spPr>
        <p:txBody>
          <a:bodyPr lIns="0" tIns="0" rIns="0" bIns="0" rtlCol="0" anchor="t">
            <a:spAutoFit/>
          </a:bodyPr>
          <a:lstStyle/>
          <a:p>
            <a:pPr algn="l">
              <a:lnSpc>
                <a:spcPts val="9349"/>
              </a:lnSpc>
            </a:pPr>
            <a:r>
              <a:rPr lang="en-US" sz="8499">
                <a:solidFill>
                  <a:srgbClr val="626953"/>
                </a:solidFill>
                <a:latin typeface="League Spartan"/>
                <a:ea typeface="League Spartan"/>
                <a:cs typeface="League Spartan"/>
                <a:sym typeface="League Spartan"/>
              </a:rPr>
              <a:t>DESAIN HI-FI</a:t>
            </a:r>
          </a:p>
        </p:txBody>
      </p:sp>
      <p:sp>
        <p:nvSpPr>
          <p:cNvPr id="20" name="TextBox 20"/>
          <p:cNvSpPr txBox="1"/>
          <p:nvPr/>
        </p:nvSpPr>
        <p:spPr>
          <a:xfrm>
            <a:off x="591137" y="2983199"/>
            <a:ext cx="7587504" cy="1238250"/>
          </a:xfrm>
          <a:prstGeom prst="rect">
            <a:avLst/>
          </a:prstGeom>
        </p:spPr>
        <p:txBody>
          <a:bodyPr lIns="0" tIns="0" rIns="0" bIns="0" rtlCol="0" anchor="t">
            <a:spAutoFit/>
          </a:bodyPr>
          <a:lstStyle/>
          <a:p>
            <a:pPr algn="l">
              <a:lnSpc>
                <a:spcPts val="4892"/>
              </a:lnSpc>
            </a:pPr>
            <a:r>
              <a:rPr lang="en-US" sz="4077" dirty="0">
                <a:solidFill>
                  <a:srgbClr val="FFFFFF"/>
                </a:solidFill>
                <a:latin typeface="League Spartan"/>
                <a:ea typeface="League Spartan"/>
                <a:cs typeface="League Spartan"/>
                <a:sym typeface="League Spartan"/>
              </a:rPr>
              <a:t>HALAMAN KETERSEDIAAN LOKASI</a:t>
            </a:r>
          </a:p>
        </p:txBody>
      </p:sp>
      <p:sp>
        <p:nvSpPr>
          <p:cNvPr id="21" name="TextBox 21"/>
          <p:cNvSpPr txBox="1"/>
          <p:nvPr/>
        </p:nvSpPr>
        <p:spPr>
          <a:xfrm>
            <a:off x="591137" y="4383140"/>
            <a:ext cx="6173893" cy="4875160"/>
          </a:xfrm>
          <a:prstGeom prst="rect">
            <a:avLst/>
          </a:prstGeom>
        </p:spPr>
        <p:txBody>
          <a:bodyPr lIns="0" tIns="0" rIns="0" bIns="0" rtlCol="0" anchor="t">
            <a:spAutoFit/>
          </a:bodyPr>
          <a:lstStyle/>
          <a:p>
            <a:pPr algn="just">
              <a:lnSpc>
                <a:spcPts val="2760"/>
              </a:lnSpc>
              <a:spcBef>
                <a:spcPct val="0"/>
              </a:spcBef>
            </a:pPr>
            <a:r>
              <a:rPr lang="en-US" sz="1971">
                <a:solidFill>
                  <a:srgbClr val="FEFEFE"/>
                </a:solidFill>
                <a:latin typeface="Poppins"/>
                <a:ea typeface="Poppins"/>
                <a:cs typeface="Poppins"/>
                <a:sym typeface="Poppins"/>
              </a:rPr>
              <a:t>Fungsi jadwal ketersediaan lokasi destinasi wisata pada aplikasi mobile adalah untuk memberikan informasi yang akurat dan real-time kepada pengguna mengenai waktu operasional (jam buka dan tutup) dan tingkat ketersediaan atau kapasitas suatu lokasi wisata pada tanggal dan waktu tertentu, memungkinkan pengguna untuk merencanakan kunjungan mereka secara optimal, menghindari ketidaknyamanan karena destinasi tutup, dan, dalam beberapa kasus, membantu manajemen kerumunan dengan memajukan informasi mengenai kuota yang tersisa atau waktu yang paling sepi untuk berkunjung.</a:t>
            </a:r>
          </a:p>
        </p:txBody>
      </p:sp>
      <p:sp>
        <p:nvSpPr>
          <p:cNvPr id="24" name="TextBox 20">
            <a:extLst>
              <a:ext uri="{FF2B5EF4-FFF2-40B4-BE49-F238E27FC236}">
                <a16:creationId xmlns:a16="http://schemas.microsoft.com/office/drawing/2014/main" id="{32567030-711B-BD28-B1BD-0CB062B93CC8}"/>
              </a:ext>
            </a:extLst>
          </p:cNvPr>
          <p:cNvSpPr txBox="1"/>
          <p:nvPr/>
        </p:nvSpPr>
        <p:spPr>
          <a:xfrm>
            <a:off x="-8742846" y="2983199"/>
            <a:ext cx="5509902" cy="619125"/>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UTAMA</a:t>
            </a:r>
          </a:p>
        </p:txBody>
      </p:sp>
      <p:sp>
        <p:nvSpPr>
          <p:cNvPr id="25" name="TextBox 21">
            <a:extLst>
              <a:ext uri="{FF2B5EF4-FFF2-40B4-BE49-F238E27FC236}">
                <a16:creationId xmlns:a16="http://schemas.microsoft.com/office/drawing/2014/main" id="{305E7B83-C4E6-4E50-8A70-026DCABE71CC}"/>
              </a:ext>
            </a:extLst>
          </p:cNvPr>
          <p:cNvSpPr txBox="1"/>
          <p:nvPr/>
        </p:nvSpPr>
        <p:spPr>
          <a:xfrm>
            <a:off x="-8742846" y="3853475"/>
            <a:ext cx="6068980" cy="5824581"/>
          </a:xfrm>
          <a:prstGeom prst="rect">
            <a:avLst/>
          </a:prstGeom>
        </p:spPr>
        <p:txBody>
          <a:bodyPr lIns="0" tIns="0" rIns="0" bIns="0" rtlCol="0" anchor="t">
            <a:spAutoFit/>
          </a:bodyPr>
          <a:lstStyle/>
          <a:p>
            <a:pPr algn="just">
              <a:lnSpc>
                <a:spcPts val="3298"/>
              </a:lnSpc>
              <a:spcBef>
                <a:spcPct val="0"/>
              </a:spcBef>
            </a:pPr>
            <a:r>
              <a:rPr lang="en-US" sz="2356" dirty="0">
                <a:solidFill>
                  <a:srgbClr val="FEFEFE"/>
                </a:solidFill>
                <a:latin typeface="Poppins"/>
                <a:ea typeface="Poppins"/>
                <a:cs typeface="Poppins"/>
                <a:sym typeface="Poppins"/>
              </a:rPr>
              <a:t>Halaman </a:t>
            </a:r>
            <a:r>
              <a:rPr lang="en-US" sz="2356" dirty="0" err="1">
                <a:solidFill>
                  <a:srgbClr val="FEFEFE"/>
                </a:solidFill>
                <a:latin typeface="Poppins"/>
                <a:ea typeface="Poppins"/>
                <a:cs typeface="Poppins"/>
                <a:sym typeface="Poppins"/>
              </a:rPr>
              <a:t>utama</a:t>
            </a:r>
            <a:r>
              <a:rPr lang="en-US" sz="2356" dirty="0">
                <a:solidFill>
                  <a:srgbClr val="FEFEFE"/>
                </a:solidFill>
                <a:latin typeface="Poppins"/>
                <a:ea typeface="Poppins"/>
                <a:cs typeface="Poppins"/>
                <a:sym typeface="Poppins"/>
              </a:rPr>
              <a:t> (Home Screen) pada </a:t>
            </a:r>
            <a:r>
              <a:rPr lang="en-US" sz="2356" dirty="0" err="1">
                <a:solidFill>
                  <a:srgbClr val="FEFEFE"/>
                </a:solidFill>
                <a:latin typeface="Poppins"/>
                <a:ea typeface="Poppins"/>
                <a:cs typeface="Poppins"/>
                <a:sym typeface="Poppins"/>
              </a:rPr>
              <a:t>aplikasi</a:t>
            </a:r>
            <a:r>
              <a:rPr lang="en-US" sz="2356" dirty="0">
                <a:solidFill>
                  <a:srgbClr val="FEFEFE"/>
                </a:solidFill>
                <a:latin typeface="Poppins"/>
                <a:ea typeface="Poppins"/>
                <a:cs typeface="Poppins"/>
                <a:sym typeface="Poppins"/>
              </a:rPr>
              <a:t> mobile </a:t>
            </a:r>
            <a:r>
              <a:rPr lang="en-US" sz="2356" dirty="0" err="1">
                <a:solidFill>
                  <a:srgbClr val="FEFEFE"/>
                </a:solidFill>
                <a:latin typeface="Poppins"/>
                <a:ea typeface="Poppins"/>
                <a:cs typeface="Poppins"/>
                <a:sym typeface="Poppins"/>
              </a:rPr>
              <a:t>berfungsi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sebagai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pusat</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navigasi</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orientasi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utama</a:t>
            </a:r>
            <a:r>
              <a:rPr lang="en-US" sz="2356" dirty="0">
                <a:solidFill>
                  <a:srgbClr val="FEFEFE"/>
                </a:solidFill>
                <a:latin typeface="Poppins"/>
                <a:ea typeface="Poppins"/>
                <a:cs typeface="Poppins"/>
                <a:sym typeface="Poppins"/>
              </a:rPr>
              <a:t>, di mana </a:t>
            </a:r>
            <a:r>
              <a:rPr lang="en-US" sz="2356" dirty="0" err="1">
                <a:solidFill>
                  <a:srgbClr val="FEFEFE"/>
                </a:solidFill>
                <a:latin typeface="Poppins"/>
                <a:ea typeface="Poppins"/>
                <a:cs typeface="Poppins"/>
                <a:sym typeface="Poppins"/>
              </a:rPr>
              <a:t>peran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utamanya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adalah</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memberikan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ringkasan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informasi</a:t>
            </a:r>
            <a:r>
              <a:rPr lang="en-US" sz="2356" dirty="0">
                <a:solidFill>
                  <a:srgbClr val="FEFEFE"/>
                </a:solidFill>
                <a:latin typeface="Poppins"/>
                <a:ea typeface="Poppins"/>
                <a:cs typeface="Poppins"/>
                <a:sym typeface="Poppins"/>
              </a:rPr>
              <a:t> yang paling </a:t>
            </a:r>
            <a:r>
              <a:rPr lang="en-US" sz="2356" dirty="0" err="1">
                <a:solidFill>
                  <a:srgbClr val="FEFEFE"/>
                </a:solidFill>
                <a:latin typeface="Poppins"/>
                <a:ea typeface="Poppins"/>
                <a:cs typeface="Poppins"/>
                <a:sym typeface="Poppins"/>
              </a:rPr>
              <a:t>relevan</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akses</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cepat</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ke</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fitur-fitur</a:t>
            </a:r>
            <a:r>
              <a:rPr lang="en-US" sz="2356" dirty="0">
                <a:solidFill>
                  <a:srgbClr val="FEFEFE"/>
                </a:solidFill>
                <a:latin typeface="Poppins"/>
                <a:ea typeface="Poppins"/>
                <a:cs typeface="Poppins"/>
                <a:sym typeface="Poppins"/>
              </a:rPr>
              <a:t> yang paling </a:t>
            </a:r>
            <a:r>
              <a:rPr lang="en-US" sz="2356" dirty="0" err="1">
                <a:solidFill>
                  <a:srgbClr val="FEFEFE"/>
                </a:solidFill>
                <a:latin typeface="Poppins"/>
                <a:ea typeface="Poppins"/>
                <a:cs typeface="Poppins"/>
                <a:sym typeface="Poppins"/>
              </a:rPr>
              <a:t>sering</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digunakan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atau</a:t>
            </a:r>
            <a:r>
              <a:rPr lang="en-US" sz="2356" dirty="0">
                <a:solidFill>
                  <a:srgbClr val="FEFEFE"/>
                </a:solidFill>
                <a:latin typeface="Poppins"/>
                <a:ea typeface="Poppins"/>
                <a:cs typeface="Poppins"/>
                <a:sym typeface="Poppins"/>
              </a:rPr>
              <a:t> yang paling </a:t>
            </a:r>
            <a:r>
              <a:rPr lang="en-US" sz="2356" dirty="0" err="1">
                <a:solidFill>
                  <a:srgbClr val="FEFEFE"/>
                </a:solidFill>
                <a:latin typeface="Poppins"/>
                <a:ea typeface="Poppins"/>
                <a:cs typeface="Poppins"/>
                <a:sym typeface="Poppins"/>
              </a:rPr>
              <a:t>penting</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dalam</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aplikasi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seperti</a:t>
            </a:r>
            <a:r>
              <a:rPr lang="en-US" sz="2356" dirty="0">
                <a:solidFill>
                  <a:srgbClr val="FEFEFE"/>
                </a:solidFill>
                <a:latin typeface="Poppins"/>
                <a:ea typeface="Poppins"/>
                <a:cs typeface="Poppins"/>
                <a:sym typeface="Poppins"/>
              </a:rPr>
              <a:t> feed </a:t>
            </a:r>
            <a:r>
              <a:rPr lang="en-US" sz="2356" dirty="0" err="1">
                <a:solidFill>
                  <a:srgbClr val="FEFEFE"/>
                </a:solidFill>
                <a:latin typeface="Poppins"/>
                <a:ea typeface="Poppins"/>
                <a:cs typeface="Poppins"/>
                <a:sym typeface="Poppins"/>
              </a:rPr>
              <a:t>konten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terkini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ringkasan</a:t>
            </a:r>
            <a:r>
              <a:rPr lang="en-US" sz="2356" dirty="0">
                <a:solidFill>
                  <a:srgbClr val="FEFEFE"/>
                </a:solidFill>
                <a:latin typeface="Poppins"/>
                <a:ea typeface="Poppins"/>
                <a:cs typeface="Poppins"/>
                <a:sym typeface="Poppins"/>
              </a:rPr>
              <a:t> status </a:t>
            </a:r>
            <a:r>
              <a:rPr lang="en-US" sz="2356" dirty="0" err="1">
                <a:solidFill>
                  <a:srgbClr val="FEFEFE"/>
                </a:solidFill>
                <a:latin typeface="Poppins"/>
                <a:ea typeface="Poppins"/>
                <a:cs typeface="Poppins"/>
                <a:sym typeface="Poppins"/>
              </a:rPr>
              <a:t>akun</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tombol</a:t>
            </a:r>
            <a:r>
              <a:rPr lang="en-US" sz="2356" dirty="0">
                <a:solidFill>
                  <a:srgbClr val="FEFEFE"/>
                </a:solidFill>
                <a:latin typeface="Poppins"/>
                <a:ea typeface="Poppins"/>
                <a:cs typeface="Poppins"/>
                <a:sym typeface="Poppins"/>
              </a:rPr>
              <a:t> Call-to-Action (CTA) inti, </a:t>
            </a:r>
            <a:r>
              <a:rPr lang="en-US" sz="2356" dirty="0" err="1">
                <a:solidFill>
                  <a:srgbClr val="FEFEFE"/>
                </a:solidFill>
                <a:latin typeface="Poppins"/>
                <a:ea typeface="Poppins"/>
                <a:cs typeface="Poppins"/>
                <a:sym typeface="Poppins"/>
              </a:rPr>
              <a:t>sehingga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pengguna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dapat</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langsung</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memahami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nilai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aplikasi</a:t>
            </a:r>
            <a:r>
              <a:rPr lang="en-US" sz="2356" dirty="0">
                <a:solidFill>
                  <a:srgbClr val="FEFEFE"/>
                </a:solidFill>
                <a:latin typeface="Poppins"/>
                <a:ea typeface="Poppins"/>
                <a:cs typeface="Poppins"/>
                <a:sym typeface="Poppins"/>
              </a:rPr>
              <a:t> dan </a:t>
            </a:r>
            <a:r>
              <a:rPr lang="en-US" sz="2356" dirty="0" err="1">
                <a:solidFill>
                  <a:srgbClr val="FEFEFE"/>
                </a:solidFill>
                <a:latin typeface="Poppins"/>
                <a:ea typeface="Poppins"/>
                <a:cs typeface="Poppins"/>
                <a:sym typeface="Poppins"/>
              </a:rPr>
              <a:t>memulai</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aktivitas</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mereka</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dengan</a:t>
            </a:r>
            <a:r>
              <a:rPr lang="en-US" sz="2356" dirty="0">
                <a:solidFill>
                  <a:srgbClr val="FEFEFE"/>
                </a:solidFill>
                <a:latin typeface="Poppins"/>
                <a:ea typeface="Poppins"/>
                <a:cs typeface="Poppins"/>
                <a:sym typeface="Poppins"/>
              </a:rPr>
              <a:t> </a:t>
            </a:r>
            <a:r>
              <a:rPr lang="en-US" sz="2356" dirty="0" err="1">
                <a:solidFill>
                  <a:srgbClr val="FEFEFE"/>
                </a:solidFill>
                <a:latin typeface="Poppins"/>
                <a:ea typeface="Poppins"/>
                <a:cs typeface="Poppins"/>
                <a:sym typeface="Poppins"/>
              </a:rPr>
              <a:t>efisien</a:t>
            </a:r>
            <a:r>
              <a:rPr lang="en-US" sz="2356" dirty="0">
                <a:solidFill>
                  <a:srgbClr val="FEFEFE"/>
                </a:solidFill>
                <a:latin typeface="Poppins"/>
                <a:ea typeface="Poppins"/>
                <a:cs typeface="Poppins"/>
                <a:sym typeface="Poppins"/>
              </a:rPr>
              <a:t>.</a:t>
            </a:r>
          </a:p>
        </p:txBody>
      </p:sp>
      <p:sp>
        <p:nvSpPr>
          <p:cNvPr id="26" name="TextBox 20">
            <a:extLst>
              <a:ext uri="{FF2B5EF4-FFF2-40B4-BE49-F238E27FC236}">
                <a16:creationId xmlns:a16="http://schemas.microsoft.com/office/drawing/2014/main" id="{492E4C24-334A-8E4D-C46F-4F410F058561}"/>
              </a:ext>
            </a:extLst>
          </p:cNvPr>
          <p:cNvSpPr txBox="1"/>
          <p:nvPr/>
        </p:nvSpPr>
        <p:spPr>
          <a:xfrm>
            <a:off x="591137" y="11087100"/>
            <a:ext cx="5509902" cy="619125"/>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LOKASI</a:t>
            </a:r>
          </a:p>
        </p:txBody>
      </p:sp>
      <p:sp>
        <p:nvSpPr>
          <p:cNvPr id="27" name="TextBox 21">
            <a:extLst>
              <a:ext uri="{FF2B5EF4-FFF2-40B4-BE49-F238E27FC236}">
                <a16:creationId xmlns:a16="http://schemas.microsoft.com/office/drawing/2014/main" id="{8DDAF689-AB4F-5F25-7800-ADCE53F91AC2}"/>
              </a:ext>
            </a:extLst>
          </p:cNvPr>
          <p:cNvSpPr txBox="1"/>
          <p:nvPr/>
        </p:nvSpPr>
        <p:spPr>
          <a:xfrm>
            <a:off x="591137" y="12487041"/>
            <a:ext cx="6173893" cy="2441115"/>
          </a:xfrm>
          <a:prstGeom prst="rect">
            <a:avLst/>
          </a:prstGeom>
        </p:spPr>
        <p:txBody>
          <a:bodyPr lIns="0" tIns="0" rIns="0" bIns="0" rtlCol="0" anchor="t">
            <a:spAutoFit/>
          </a:bodyPr>
          <a:lstStyle/>
          <a:p>
            <a:pPr algn="just">
              <a:lnSpc>
                <a:spcPts val="2760"/>
              </a:lnSpc>
            </a:pPr>
            <a:r>
              <a:rPr lang="en-US" sz="1971" spc="102" dirty="0" err="1">
                <a:solidFill>
                  <a:srgbClr val="FEFEFE"/>
                </a:solidFill>
                <a:latin typeface="Poppins"/>
                <a:ea typeface="Poppins"/>
                <a:cs typeface="Poppins"/>
                <a:sym typeface="Poppins"/>
              </a:rPr>
              <a:t>halaman</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ini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sering</a:t>
            </a:r>
            <a:r>
              <a:rPr lang="en-US" sz="1971" spc="102" dirty="0">
                <a:solidFill>
                  <a:srgbClr val="FEFEFE"/>
                </a:solidFill>
                <a:latin typeface="Poppins"/>
                <a:ea typeface="Poppins"/>
                <a:cs typeface="Poppins"/>
                <a:sym typeface="Poppins"/>
              </a:rPr>
              <a:t> kali </a:t>
            </a:r>
            <a:r>
              <a:rPr lang="en-US" sz="1971" spc="102" dirty="0" err="1">
                <a:solidFill>
                  <a:srgbClr val="FEFEFE"/>
                </a:solidFill>
                <a:latin typeface="Poppins"/>
                <a:ea typeface="Poppins"/>
                <a:cs typeface="Poppins"/>
                <a:sym typeface="Poppins"/>
              </a:rPr>
              <a:t>terintegrasi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dengan</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peta</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untuk</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memfasilitasi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navigasi</a:t>
            </a:r>
            <a:r>
              <a:rPr lang="en-US" sz="1971" spc="102" dirty="0">
                <a:solidFill>
                  <a:srgbClr val="FEFEFE"/>
                </a:solidFill>
                <a:latin typeface="Poppins"/>
                <a:ea typeface="Poppins"/>
                <a:cs typeface="Poppins"/>
                <a:sym typeface="Poppins"/>
              </a:rPr>
              <a:t> real-time (</a:t>
            </a:r>
            <a:r>
              <a:rPr lang="en-US" sz="1971" spc="102" dirty="0" err="1">
                <a:solidFill>
                  <a:srgbClr val="FEFEFE"/>
                </a:solidFill>
                <a:latin typeface="Poppins"/>
                <a:ea typeface="Poppins"/>
                <a:cs typeface="Poppins"/>
                <a:sym typeface="Poppins"/>
              </a:rPr>
              <a:t>seperti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petunjuk</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arah</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untuk</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mempermudah</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calon</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pengunjung</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menemukanlokasi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destinasi</a:t>
            </a:r>
            <a:r>
              <a:rPr lang="en-US" sz="1971" spc="102" dirty="0">
                <a:solidFill>
                  <a:srgbClr val="FEFEFE"/>
                </a:solidFill>
                <a:latin typeface="Poppins"/>
                <a:ea typeface="Poppins"/>
                <a:cs typeface="Poppins"/>
                <a:sym typeface="Poppins"/>
              </a:rPr>
              <a:t> , </a:t>
            </a:r>
            <a:r>
              <a:rPr lang="en-US" sz="1971" spc="102" dirty="0" err="1">
                <a:solidFill>
                  <a:srgbClr val="FEFEFE"/>
                </a:solidFill>
                <a:latin typeface="Poppins"/>
                <a:ea typeface="Poppins"/>
                <a:cs typeface="Poppins"/>
                <a:sym typeface="Poppins"/>
              </a:rPr>
              <a:t>ini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sudah</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terhubung</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dengan</a:t>
            </a:r>
            <a:r>
              <a:rPr lang="en-US" sz="1971" spc="102" dirty="0">
                <a:solidFill>
                  <a:srgbClr val="FEFEFE"/>
                </a:solidFill>
                <a:latin typeface="Poppins"/>
                <a:ea typeface="Poppins"/>
                <a:cs typeface="Poppins"/>
                <a:sym typeface="Poppins"/>
              </a:rPr>
              <a:t> GPS.</a:t>
            </a:r>
          </a:p>
          <a:p>
            <a:pPr algn="just">
              <a:lnSpc>
                <a:spcPts val="2760"/>
              </a:lnSpc>
              <a:spcBef>
                <a:spcPct val="0"/>
              </a:spcBef>
            </a:pPr>
            <a:endParaRPr lang="en-US" sz="1971" spc="102" dirty="0">
              <a:solidFill>
                <a:srgbClr val="FEFEFE"/>
              </a:solidFill>
              <a:latin typeface="Poppins"/>
              <a:ea typeface="Poppins"/>
              <a:cs typeface="Poppins"/>
              <a:sym typeface="Poppi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EA788"/>
        </a:solidFill>
        <a:effectLst/>
      </p:bgPr>
    </p:bg>
    <p:spTree>
      <p:nvGrpSpPr>
        <p:cNvPr id="1" name=""/>
        <p:cNvGrpSpPr/>
        <p:nvPr/>
      </p:nvGrpSpPr>
      <p:grpSpPr>
        <a:xfrm>
          <a:off x="0" y="0"/>
          <a:ext cx="0" cy="0"/>
          <a:chOff x="0" y="0"/>
          <a:chExt cx="0" cy="0"/>
        </a:xfrm>
      </p:grpSpPr>
      <p:sp>
        <p:nvSpPr>
          <p:cNvPr id="3" name="Freeform 3"/>
          <p:cNvSpPr/>
          <p:nvPr/>
        </p:nvSpPr>
        <p:spPr>
          <a:xfrm>
            <a:off x="14920634" y="1034311"/>
            <a:ext cx="2105666" cy="1152374"/>
          </a:xfrm>
          <a:custGeom>
            <a:avLst/>
            <a:gdLst/>
            <a:ahLst/>
            <a:cxnLst/>
            <a:rect l="l" t="t" r="r" b="b"/>
            <a:pathLst>
              <a:path w="2105666" h="1152374">
                <a:moveTo>
                  <a:pt x="0" y="0"/>
                </a:moveTo>
                <a:lnTo>
                  <a:pt x="2105666" y="0"/>
                </a:lnTo>
                <a:lnTo>
                  <a:pt x="2105666" y="1152373"/>
                </a:lnTo>
                <a:lnTo>
                  <a:pt x="0" y="11523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108974" y="9434301"/>
            <a:ext cx="2882434" cy="288243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sp>
        <p:nvSpPr>
          <p:cNvPr id="7" name="Freeform 7"/>
          <p:cNvSpPr/>
          <p:nvPr/>
        </p:nvSpPr>
        <p:spPr>
          <a:xfrm rot="5400000">
            <a:off x="15611937" y="8858114"/>
            <a:ext cx="1301788" cy="1152374"/>
          </a:xfrm>
          <a:custGeom>
            <a:avLst/>
            <a:gdLst/>
            <a:ahLst/>
            <a:cxnLst/>
            <a:rect l="l" t="t" r="r" b="b"/>
            <a:pathLst>
              <a:path w="1301788" h="1152374">
                <a:moveTo>
                  <a:pt x="0" y="0"/>
                </a:moveTo>
                <a:lnTo>
                  <a:pt x="1301788" y="0"/>
                </a:lnTo>
                <a:lnTo>
                  <a:pt x="1301788" y="1152374"/>
                </a:lnTo>
                <a:lnTo>
                  <a:pt x="0" y="1152374"/>
                </a:lnTo>
                <a:lnTo>
                  <a:pt x="0" y="0"/>
                </a:lnTo>
                <a:close/>
              </a:path>
            </a:pathLst>
          </a:custGeom>
          <a:blipFill>
            <a:blip r:embed="rId4">
              <a:extLst>
                <a:ext uri="{96DAC541-7B7A-43D3-8B79-37D633B846F1}">
                  <asvg:svgBlip xmlns:asvg="http://schemas.microsoft.com/office/drawing/2016/SVG/main" r:embed="rId5"/>
                </a:ext>
              </a:extLst>
            </a:blip>
            <a:stretch>
              <a:fillRect r="-61751"/>
            </a:stretch>
          </a:blipFill>
        </p:spPr>
      </p:sp>
      <p:grpSp>
        <p:nvGrpSpPr>
          <p:cNvPr id="8" name="Group 8"/>
          <p:cNvGrpSpPr/>
          <p:nvPr/>
        </p:nvGrpSpPr>
        <p:grpSpPr>
          <a:xfrm>
            <a:off x="7702783" y="-4878046"/>
            <a:ext cx="2882434" cy="2882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482803" y="777694"/>
            <a:ext cx="9212667" cy="1665608"/>
            <a:chOff x="0" y="0"/>
            <a:chExt cx="12283556" cy="2220810"/>
          </a:xfrm>
        </p:grpSpPr>
        <p:sp>
          <p:nvSpPr>
            <p:cNvPr id="12" name="Freeform 12"/>
            <p:cNvSpPr/>
            <p:nvPr/>
          </p:nvSpPr>
          <p:spPr>
            <a:xfrm>
              <a:off x="364449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902738" y="0"/>
              <a:ext cx="5380818" cy="2220810"/>
            </a:xfrm>
            <a:custGeom>
              <a:avLst/>
              <a:gdLst/>
              <a:ahLst/>
              <a:cxnLst/>
              <a:rect l="l" t="t" r="r" b="b"/>
              <a:pathLst>
                <a:path w="5380818" h="2220810">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5" name="Group 15"/>
          <p:cNvGrpSpPr/>
          <p:nvPr/>
        </p:nvGrpSpPr>
        <p:grpSpPr>
          <a:xfrm>
            <a:off x="9144000" y="546086"/>
            <a:ext cx="6380596" cy="9539109"/>
            <a:chOff x="0" y="0"/>
            <a:chExt cx="658567" cy="984570"/>
          </a:xfrm>
        </p:grpSpPr>
        <p:sp>
          <p:nvSpPr>
            <p:cNvPr id="16" name="Freeform 16"/>
            <p:cNvSpPr/>
            <p:nvPr/>
          </p:nvSpPr>
          <p:spPr>
            <a:xfrm>
              <a:off x="0" y="0"/>
              <a:ext cx="658567" cy="984570"/>
            </a:xfrm>
            <a:custGeom>
              <a:avLst/>
              <a:gdLst/>
              <a:ahLst/>
              <a:cxnLst/>
              <a:rect l="l" t="t" r="r" b="b"/>
              <a:pathLst>
                <a:path w="658567" h="984570">
                  <a:moveTo>
                    <a:pt x="27907" y="0"/>
                  </a:moveTo>
                  <a:lnTo>
                    <a:pt x="630660" y="0"/>
                  </a:lnTo>
                  <a:cubicBezTo>
                    <a:pt x="646073" y="0"/>
                    <a:pt x="658567" y="12494"/>
                    <a:pt x="658567" y="27907"/>
                  </a:cubicBezTo>
                  <a:lnTo>
                    <a:pt x="658567" y="956663"/>
                  </a:lnTo>
                  <a:cubicBezTo>
                    <a:pt x="658567" y="972075"/>
                    <a:pt x="646073" y="984570"/>
                    <a:pt x="630660" y="984570"/>
                  </a:cubicBezTo>
                  <a:lnTo>
                    <a:pt x="27907" y="984570"/>
                  </a:lnTo>
                  <a:cubicBezTo>
                    <a:pt x="12494" y="984570"/>
                    <a:pt x="0" y="972075"/>
                    <a:pt x="0" y="956663"/>
                  </a:cubicBezTo>
                  <a:lnTo>
                    <a:pt x="0" y="27907"/>
                  </a:lnTo>
                  <a:cubicBezTo>
                    <a:pt x="0" y="12494"/>
                    <a:pt x="12494" y="0"/>
                    <a:pt x="27907" y="0"/>
                  </a:cubicBezTo>
                  <a:close/>
                </a:path>
              </a:pathLst>
            </a:custGeom>
            <a:blipFill>
              <a:blip r:embed="rId8"/>
              <a:stretch>
                <a:fillRect l="-24750" r="-24750"/>
              </a:stretch>
            </a:blipFill>
          </p:spPr>
        </p:sp>
      </p:grpSp>
      <p:grpSp>
        <p:nvGrpSpPr>
          <p:cNvPr id="17" name="Group 17"/>
          <p:cNvGrpSpPr/>
          <p:nvPr/>
        </p:nvGrpSpPr>
        <p:grpSpPr>
          <a:xfrm>
            <a:off x="6822042" y="4664746"/>
            <a:ext cx="3190298" cy="4769555"/>
            <a:chOff x="0" y="0"/>
            <a:chExt cx="658567" cy="984570"/>
          </a:xfrm>
        </p:grpSpPr>
        <p:sp>
          <p:nvSpPr>
            <p:cNvPr id="18" name="Freeform 18"/>
            <p:cNvSpPr/>
            <p:nvPr/>
          </p:nvSpPr>
          <p:spPr>
            <a:xfrm>
              <a:off x="0" y="0"/>
              <a:ext cx="658567" cy="984570"/>
            </a:xfrm>
            <a:custGeom>
              <a:avLst/>
              <a:gdLst/>
              <a:ahLst/>
              <a:cxnLst/>
              <a:rect l="l" t="t" r="r" b="b"/>
              <a:pathLst>
                <a:path w="658567" h="984570">
                  <a:moveTo>
                    <a:pt x="55814" y="0"/>
                  </a:moveTo>
                  <a:lnTo>
                    <a:pt x="602753" y="0"/>
                  </a:lnTo>
                  <a:cubicBezTo>
                    <a:pt x="617556" y="0"/>
                    <a:pt x="631752" y="5880"/>
                    <a:pt x="642219" y="16348"/>
                  </a:cubicBezTo>
                  <a:cubicBezTo>
                    <a:pt x="652687" y="26815"/>
                    <a:pt x="658567" y="41011"/>
                    <a:pt x="658567" y="55814"/>
                  </a:cubicBezTo>
                  <a:lnTo>
                    <a:pt x="658567" y="928756"/>
                  </a:lnTo>
                  <a:cubicBezTo>
                    <a:pt x="658567" y="943558"/>
                    <a:pt x="652687" y="957755"/>
                    <a:pt x="642219" y="968222"/>
                  </a:cubicBezTo>
                  <a:cubicBezTo>
                    <a:pt x="631752" y="978689"/>
                    <a:pt x="617556" y="984570"/>
                    <a:pt x="602753" y="984570"/>
                  </a:cubicBezTo>
                  <a:lnTo>
                    <a:pt x="55814" y="984570"/>
                  </a:lnTo>
                  <a:cubicBezTo>
                    <a:pt x="41011" y="984570"/>
                    <a:pt x="26815" y="978689"/>
                    <a:pt x="16348" y="968222"/>
                  </a:cubicBezTo>
                  <a:cubicBezTo>
                    <a:pt x="5880" y="957755"/>
                    <a:pt x="0" y="943558"/>
                    <a:pt x="0" y="928756"/>
                  </a:cubicBezTo>
                  <a:lnTo>
                    <a:pt x="0" y="55814"/>
                  </a:lnTo>
                  <a:cubicBezTo>
                    <a:pt x="0" y="41011"/>
                    <a:pt x="5880" y="26815"/>
                    <a:pt x="16348" y="16348"/>
                  </a:cubicBezTo>
                  <a:cubicBezTo>
                    <a:pt x="26815" y="5880"/>
                    <a:pt x="41011" y="0"/>
                    <a:pt x="55814" y="0"/>
                  </a:cubicBezTo>
                  <a:close/>
                </a:path>
              </a:pathLst>
            </a:custGeom>
            <a:blipFill>
              <a:blip r:embed="rId9"/>
              <a:stretch>
                <a:fillRect l="-26117" r="-23314"/>
              </a:stretch>
            </a:blipFill>
          </p:spPr>
        </p:sp>
      </p:grpSp>
      <p:sp>
        <p:nvSpPr>
          <p:cNvPr id="19" name="TextBox 19"/>
          <p:cNvSpPr txBox="1"/>
          <p:nvPr/>
        </p:nvSpPr>
        <p:spPr>
          <a:xfrm>
            <a:off x="313421" y="1104900"/>
            <a:ext cx="7620220" cy="1212850"/>
          </a:xfrm>
          <a:prstGeom prst="rect">
            <a:avLst/>
          </a:prstGeom>
        </p:spPr>
        <p:txBody>
          <a:bodyPr lIns="0" tIns="0" rIns="0" bIns="0" rtlCol="0" anchor="t">
            <a:spAutoFit/>
          </a:bodyPr>
          <a:lstStyle/>
          <a:p>
            <a:pPr algn="l">
              <a:lnSpc>
                <a:spcPts val="9349"/>
              </a:lnSpc>
            </a:pPr>
            <a:r>
              <a:rPr lang="en-US" sz="8499">
                <a:solidFill>
                  <a:srgbClr val="626953"/>
                </a:solidFill>
                <a:latin typeface="League Spartan"/>
                <a:ea typeface="League Spartan"/>
                <a:cs typeface="League Spartan"/>
                <a:sym typeface="League Spartan"/>
              </a:rPr>
              <a:t>DESAIN HI-FI</a:t>
            </a:r>
          </a:p>
        </p:txBody>
      </p:sp>
      <p:sp>
        <p:nvSpPr>
          <p:cNvPr id="20" name="TextBox 20"/>
          <p:cNvSpPr txBox="1"/>
          <p:nvPr/>
        </p:nvSpPr>
        <p:spPr>
          <a:xfrm>
            <a:off x="591137" y="2983199"/>
            <a:ext cx="5509902" cy="619125"/>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LOKASI</a:t>
            </a:r>
          </a:p>
        </p:txBody>
      </p:sp>
      <p:sp>
        <p:nvSpPr>
          <p:cNvPr id="21" name="TextBox 21"/>
          <p:cNvSpPr txBox="1"/>
          <p:nvPr/>
        </p:nvSpPr>
        <p:spPr>
          <a:xfrm>
            <a:off x="591137" y="4383140"/>
            <a:ext cx="6173893" cy="2441115"/>
          </a:xfrm>
          <a:prstGeom prst="rect">
            <a:avLst/>
          </a:prstGeom>
        </p:spPr>
        <p:txBody>
          <a:bodyPr lIns="0" tIns="0" rIns="0" bIns="0" rtlCol="0" anchor="t">
            <a:spAutoFit/>
          </a:bodyPr>
          <a:lstStyle/>
          <a:p>
            <a:pPr algn="just">
              <a:lnSpc>
                <a:spcPts val="2760"/>
              </a:lnSpc>
            </a:pPr>
            <a:r>
              <a:rPr lang="en-US" sz="1971" spc="102" dirty="0" err="1">
                <a:solidFill>
                  <a:srgbClr val="FEFEFE"/>
                </a:solidFill>
                <a:latin typeface="Poppins"/>
                <a:ea typeface="Poppins"/>
                <a:cs typeface="Poppins"/>
                <a:sym typeface="Poppins"/>
              </a:rPr>
              <a:t>halaman</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ini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sering</a:t>
            </a:r>
            <a:r>
              <a:rPr lang="en-US" sz="1971" spc="102" dirty="0">
                <a:solidFill>
                  <a:srgbClr val="FEFEFE"/>
                </a:solidFill>
                <a:latin typeface="Poppins"/>
                <a:ea typeface="Poppins"/>
                <a:cs typeface="Poppins"/>
                <a:sym typeface="Poppins"/>
              </a:rPr>
              <a:t> kali </a:t>
            </a:r>
            <a:r>
              <a:rPr lang="en-US" sz="1971" spc="102" dirty="0" err="1">
                <a:solidFill>
                  <a:srgbClr val="FEFEFE"/>
                </a:solidFill>
                <a:latin typeface="Poppins"/>
                <a:ea typeface="Poppins"/>
                <a:cs typeface="Poppins"/>
                <a:sym typeface="Poppins"/>
              </a:rPr>
              <a:t>terintegrasi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dengan</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peta</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untuk</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memfasilitasi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navigasi</a:t>
            </a:r>
            <a:r>
              <a:rPr lang="en-US" sz="1971" spc="102" dirty="0">
                <a:solidFill>
                  <a:srgbClr val="FEFEFE"/>
                </a:solidFill>
                <a:latin typeface="Poppins"/>
                <a:ea typeface="Poppins"/>
                <a:cs typeface="Poppins"/>
                <a:sym typeface="Poppins"/>
              </a:rPr>
              <a:t> real-time (</a:t>
            </a:r>
            <a:r>
              <a:rPr lang="en-US" sz="1971" spc="102" dirty="0" err="1">
                <a:solidFill>
                  <a:srgbClr val="FEFEFE"/>
                </a:solidFill>
                <a:latin typeface="Poppins"/>
                <a:ea typeface="Poppins"/>
                <a:cs typeface="Poppins"/>
                <a:sym typeface="Poppins"/>
              </a:rPr>
              <a:t>seperti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petunjuk</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arah</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untuk</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mempermudah</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calon</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pengunjung</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menemukanlokasi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destinasi</a:t>
            </a:r>
            <a:r>
              <a:rPr lang="en-US" sz="1971" spc="102" dirty="0">
                <a:solidFill>
                  <a:srgbClr val="FEFEFE"/>
                </a:solidFill>
                <a:latin typeface="Poppins"/>
                <a:ea typeface="Poppins"/>
                <a:cs typeface="Poppins"/>
                <a:sym typeface="Poppins"/>
              </a:rPr>
              <a:t> , </a:t>
            </a:r>
            <a:r>
              <a:rPr lang="en-US" sz="1971" spc="102" dirty="0" err="1">
                <a:solidFill>
                  <a:srgbClr val="FEFEFE"/>
                </a:solidFill>
                <a:latin typeface="Poppins"/>
                <a:ea typeface="Poppins"/>
                <a:cs typeface="Poppins"/>
                <a:sym typeface="Poppins"/>
              </a:rPr>
              <a:t>ini</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sudah</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terhubung</a:t>
            </a:r>
            <a:r>
              <a:rPr lang="en-US" sz="1971" spc="102" dirty="0">
                <a:solidFill>
                  <a:srgbClr val="FEFEFE"/>
                </a:solidFill>
                <a:latin typeface="Poppins"/>
                <a:ea typeface="Poppins"/>
                <a:cs typeface="Poppins"/>
                <a:sym typeface="Poppins"/>
              </a:rPr>
              <a:t> </a:t>
            </a:r>
            <a:r>
              <a:rPr lang="en-US" sz="1971" spc="102" dirty="0" err="1">
                <a:solidFill>
                  <a:srgbClr val="FEFEFE"/>
                </a:solidFill>
                <a:latin typeface="Poppins"/>
                <a:ea typeface="Poppins"/>
                <a:cs typeface="Poppins"/>
                <a:sym typeface="Poppins"/>
              </a:rPr>
              <a:t>dengan</a:t>
            </a:r>
            <a:r>
              <a:rPr lang="en-US" sz="1971" spc="102" dirty="0">
                <a:solidFill>
                  <a:srgbClr val="FEFEFE"/>
                </a:solidFill>
                <a:latin typeface="Poppins"/>
                <a:ea typeface="Poppins"/>
                <a:cs typeface="Poppins"/>
                <a:sym typeface="Poppins"/>
              </a:rPr>
              <a:t> GPS.</a:t>
            </a:r>
          </a:p>
          <a:p>
            <a:pPr algn="just">
              <a:lnSpc>
                <a:spcPts val="2760"/>
              </a:lnSpc>
              <a:spcBef>
                <a:spcPct val="0"/>
              </a:spcBef>
            </a:pPr>
            <a:endParaRPr lang="en-US" sz="1971" spc="102" dirty="0">
              <a:solidFill>
                <a:srgbClr val="FEFEFE"/>
              </a:solidFill>
              <a:latin typeface="Poppins"/>
              <a:ea typeface="Poppins"/>
              <a:cs typeface="Poppins"/>
              <a:sym typeface="Poppins"/>
            </a:endParaRPr>
          </a:p>
        </p:txBody>
      </p:sp>
      <p:sp>
        <p:nvSpPr>
          <p:cNvPr id="22" name="TextBox 20">
            <a:extLst>
              <a:ext uri="{FF2B5EF4-FFF2-40B4-BE49-F238E27FC236}">
                <a16:creationId xmlns:a16="http://schemas.microsoft.com/office/drawing/2014/main" id="{A9169874-A5A1-874C-0EEE-D1CE5282BA3C}"/>
              </a:ext>
            </a:extLst>
          </p:cNvPr>
          <p:cNvSpPr txBox="1"/>
          <p:nvPr/>
        </p:nvSpPr>
        <p:spPr>
          <a:xfrm>
            <a:off x="-7944468" y="2983199"/>
            <a:ext cx="7587504" cy="1238250"/>
          </a:xfrm>
          <a:prstGeom prst="rect">
            <a:avLst/>
          </a:prstGeom>
        </p:spPr>
        <p:txBody>
          <a:bodyPr lIns="0" tIns="0" rIns="0" bIns="0" rtlCol="0" anchor="t">
            <a:spAutoFit/>
          </a:bodyPr>
          <a:lstStyle/>
          <a:p>
            <a:pPr algn="l">
              <a:lnSpc>
                <a:spcPts val="4892"/>
              </a:lnSpc>
            </a:pPr>
            <a:r>
              <a:rPr lang="en-US" sz="4077" dirty="0">
                <a:solidFill>
                  <a:srgbClr val="FFFFFF"/>
                </a:solidFill>
                <a:latin typeface="League Spartan"/>
                <a:ea typeface="League Spartan"/>
                <a:cs typeface="League Spartan"/>
                <a:sym typeface="League Spartan"/>
              </a:rPr>
              <a:t>HALAMAN KETERSEDIAAN LOKASI</a:t>
            </a:r>
          </a:p>
        </p:txBody>
      </p:sp>
      <p:sp>
        <p:nvSpPr>
          <p:cNvPr id="23" name="TextBox 21">
            <a:extLst>
              <a:ext uri="{FF2B5EF4-FFF2-40B4-BE49-F238E27FC236}">
                <a16:creationId xmlns:a16="http://schemas.microsoft.com/office/drawing/2014/main" id="{6B317F1A-6A23-F858-270F-BEDB9FFFB399}"/>
              </a:ext>
            </a:extLst>
          </p:cNvPr>
          <p:cNvSpPr txBox="1"/>
          <p:nvPr/>
        </p:nvSpPr>
        <p:spPr>
          <a:xfrm>
            <a:off x="-7944468" y="4383140"/>
            <a:ext cx="6173893" cy="4875160"/>
          </a:xfrm>
          <a:prstGeom prst="rect">
            <a:avLst/>
          </a:prstGeom>
        </p:spPr>
        <p:txBody>
          <a:bodyPr lIns="0" tIns="0" rIns="0" bIns="0" rtlCol="0" anchor="t">
            <a:spAutoFit/>
          </a:bodyPr>
          <a:lstStyle/>
          <a:p>
            <a:pPr algn="just">
              <a:lnSpc>
                <a:spcPts val="2760"/>
              </a:lnSpc>
              <a:spcBef>
                <a:spcPct val="0"/>
              </a:spcBef>
            </a:pPr>
            <a:r>
              <a:rPr lang="en-US" sz="1971">
                <a:solidFill>
                  <a:srgbClr val="FEFEFE"/>
                </a:solidFill>
                <a:latin typeface="Poppins"/>
                <a:ea typeface="Poppins"/>
                <a:cs typeface="Poppins"/>
                <a:sym typeface="Poppins"/>
              </a:rPr>
              <a:t>Fungsi jadwal ketersediaan lokasi destinasi wisata pada aplikasi mobile adalah untuk memberikan informasi yang akurat dan real-time kepada pengguna mengenai waktu operasional (jam buka dan tutup) dan tingkat ketersediaan atau kapasitas suatu lokasi wisata pada tanggal dan waktu tertentu, memungkinkan pengguna untuk merencanakan kunjungan mereka secara optimal, menghindari ketidaknyamanan karena destinasi tutup, dan, dalam beberapa kasus, membantu manajemen kerumunan dengan memajukan informasi mengenai kuota yang tersisa atau waktu yang paling sepi untuk berkunjung.</a:t>
            </a:r>
          </a:p>
        </p:txBody>
      </p:sp>
      <p:sp>
        <p:nvSpPr>
          <p:cNvPr id="26" name="TextBox 20">
            <a:extLst>
              <a:ext uri="{FF2B5EF4-FFF2-40B4-BE49-F238E27FC236}">
                <a16:creationId xmlns:a16="http://schemas.microsoft.com/office/drawing/2014/main" id="{B4BB18F9-D61F-D59E-2CE3-F55EDB04443C}"/>
              </a:ext>
            </a:extLst>
          </p:cNvPr>
          <p:cNvSpPr txBox="1"/>
          <p:nvPr/>
        </p:nvSpPr>
        <p:spPr>
          <a:xfrm>
            <a:off x="591137" y="11215978"/>
            <a:ext cx="7826054" cy="1238250"/>
          </a:xfrm>
          <a:prstGeom prst="rect">
            <a:avLst/>
          </a:prstGeom>
        </p:spPr>
        <p:txBody>
          <a:bodyPr lIns="0" tIns="0" rIns="0" bIns="0" rtlCol="0" anchor="t">
            <a:spAutoFit/>
          </a:bodyPr>
          <a:lstStyle/>
          <a:p>
            <a:pPr algn="l">
              <a:lnSpc>
                <a:spcPts val="4892"/>
              </a:lnSpc>
            </a:pPr>
            <a:r>
              <a:rPr lang="en-US" sz="4077">
                <a:solidFill>
                  <a:srgbClr val="FFFFFF"/>
                </a:solidFill>
                <a:latin typeface="League Spartan"/>
                <a:ea typeface="League Spartan"/>
                <a:cs typeface="League Spartan"/>
                <a:sym typeface="League Spartan"/>
              </a:rPr>
              <a:t>HALAMAN GALERY PENGUNJUNG</a:t>
            </a:r>
          </a:p>
        </p:txBody>
      </p:sp>
      <p:sp>
        <p:nvSpPr>
          <p:cNvPr id="27" name="TextBox 21">
            <a:extLst>
              <a:ext uri="{FF2B5EF4-FFF2-40B4-BE49-F238E27FC236}">
                <a16:creationId xmlns:a16="http://schemas.microsoft.com/office/drawing/2014/main" id="{1F26BEC3-7778-871A-201F-89FC104DDAA6}"/>
              </a:ext>
            </a:extLst>
          </p:cNvPr>
          <p:cNvSpPr txBox="1"/>
          <p:nvPr/>
        </p:nvSpPr>
        <p:spPr>
          <a:xfrm>
            <a:off x="591137" y="12615919"/>
            <a:ext cx="6173893" cy="3484277"/>
          </a:xfrm>
          <a:prstGeom prst="rect">
            <a:avLst/>
          </a:prstGeom>
        </p:spPr>
        <p:txBody>
          <a:bodyPr lIns="0" tIns="0" rIns="0" bIns="0" rtlCol="0" anchor="t">
            <a:spAutoFit/>
          </a:bodyPr>
          <a:lstStyle/>
          <a:p>
            <a:pPr algn="just">
              <a:lnSpc>
                <a:spcPts val="2760"/>
              </a:lnSpc>
              <a:spcBef>
                <a:spcPct val="0"/>
              </a:spcBef>
            </a:pPr>
            <a:r>
              <a:rPr lang="en-US" sz="1971" dirty="0">
                <a:solidFill>
                  <a:srgbClr val="FEFEFE"/>
                </a:solidFill>
                <a:latin typeface="Poppins"/>
                <a:ea typeface="Poppins"/>
                <a:cs typeface="Poppins"/>
                <a:sym typeface="Poppins"/>
              </a:rPr>
              <a:t>Halaman </a:t>
            </a:r>
            <a:r>
              <a:rPr lang="en-US" sz="1971" dirty="0" err="1">
                <a:solidFill>
                  <a:srgbClr val="FEFEFE"/>
                </a:solidFill>
                <a:latin typeface="Poppins"/>
                <a:ea typeface="Poppins"/>
                <a:cs typeface="Poppins"/>
                <a:sym typeface="Poppins"/>
              </a:rPr>
              <a:t>Galeri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Pengunjung</a:t>
            </a:r>
            <a:r>
              <a:rPr lang="en-US" sz="1971" dirty="0">
                <a:solidFill>
                  <a:srgbClr val="FEFEFE"/>
                </a:solidFill>
                <a:latin typeface="Poppins"/>
                <a:ea typeface="Poppins"/>
                <a:cs typeface="Poppins"/>
                <a:sym typeface="Poppins"/>
              </a:rPr>
              <a:t> pada </a:t>
            </a:r>
            <a:r>
              <a:rPr lang="en-US" sz="1971" dirty="0" err="1">
                <a:solidFill>
                  <a:srgbClr val="FEFEFE"/>
                </a:solidFill>
                <a:latin typeface="Poppins"/>
                <a:ea typeface="Poppins"/>
                <a:cs typeface="Poppins"/>
                <a:sym typeface="Poppins"/>
              </a:rPr>
              <a:t>aplikasi</a:t>
            </a:r>
            <a:r>
              <a:rPr lang="en-US" sz="1971" dirty="0">
                <a:solidFill>
                  <a:srgbClr val="FEFEFE"/>
                </a:solidFill>
                <a:latin typeface="Poppins"/>
                <a:ea typeface="Poppins"/>
                <a:cs typeface="Poppins"/>
                <a:sym typeface="Poppins"/>
              </a:rPr>
              <a:t> mobile </a:t>
            </a:r>
            <a:r>
              <a:rPr lang="en-US" sz="1971" dirty="0" err="1">
                <a:solidFill>
                  <a:srgbClr val="FEFEFE"/>
                </a:solidFill>
                <a:latin typeface="Poppins"/>
                <a:ea typeface="Poppins"/>
                <a:cs typeface="Poppins"/>
                <a:sym typeface="Poppins"/>
              </a:rPr>
              <a:t>destinasi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wisata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sebagai</a:t>
            </a:r>
            <a:r>
              <a:rPr lang="en-US" sz="1971" dirty="0">
                <a:solidFill>
                  <a:srgbClr val="FEFEFE"/>
                </a:solidFill>
                <a:latin typeface="Poppins"/>
                <a:ea typeface="Poppins"/>
                <a:cs typeface="Poppins"/>
                <a:sym typeface="Poppins"/>
              </a:rPr>
              <a:t> social proof dan </a:t>
            </a:r>
            <a:r>
              <a:rPr lang="en-US" sz="1971" dirty="0" err="1">
                <a:solidFill>
                  <a:srgbClr val="FEFEFE"/>
                </a:solidFill>
                <a:latin typeface="Poppins"/>
                <a:ea typeface="Poppins"/>
                <a:cs typeface="Poppins"/>
                <a:sym typeface="Poppins"/>
              </a:rPr>
              <a:t>alat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pemasaran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berbasis</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konten</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kuat</a:t>
            </a:r>
            <a:r>
              <a:rPr lang="en-US" sz="1971" dirty="0">
                <a:solidFill>
                  <a:srgbClr val="FEFEFE"/>
                </a:solidFill>
                <a:latin typeface="Poppins"/>
                <a:ea typeface="Poppins"/>
                <a:cs typeface="Poppins"/>
                <a:sym typeface="Poppins"/>
              </a:rPr>
              <a:t>, di mana </a:t>
            </a:r>
            <a:r>
              <a:rPr lang="en-US" sz="1971" dirty="0" err="1">
                <a:solidFill>
                  <a:srgbClr val="FEFEFE"/>
                </a:solidFill>
                <a:latin typeface="Poppins"/>
                <a:ea typeface="Poppins"/>
                <a:cs typeface="Poppins"/>
                <a:sym typeface="Poppins"/>
              </a:rPr>
              <a:t>fungsi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utamanya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adalah</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mendorong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keterlibatan</a:t>
            </a:r>
            <a:r>
              <a:rPr lang="en-US" sz="1971" dirty="0">
                <a:solidFill>
                  <a:srgbClr val="FEFEFE"/>
                </a:solidFill>
                <a:latin typeface="Poppins"/>
                <a:ea typeface="Poppins"/>
                <a:cs typeface="Poppins"/>
                <a:sym typeface="Poppins"/>
              </a:rPr>
              <a:t> dan </a:t>
            </a:r>
            <a:r>
              <a:rPr lang="en-US" sz="1971" dirty="0" err="1">
                <a:solidFill>
                  <a:srgbClr val="FEFEFE"/>
                </a:solidFill>
                <a:latin typeface="Poppins"/>
                <a:ea typeface="Poppins"/>
                <a:cs typeface="Poppins"/>
                <a:sym typeface="Poppins"/>
              </a:rPr>
              <a:t>kepercayaan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dengan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menampilkan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koleksi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foto</a:t>
            </a:r>
            <a:r>
              <a:rPr lang="en-US" sz="1971" dirty="0">
                <a:solidFill>
                  <a:srgbClr val="FEFEFE"/>
                </a:solidFill>
                <a:latin typeface="Poppins"/>
                <a:ea typeface="Poppins"/>
                <a:cs typeface="Poppins"/>
                <a:sym typeface="Poppins"/>
              </a:rPr>
              <a:t> dan video </a:t>
            </a:r>
            <a:r>
              <a:rPr lang="en-US" sz="1971" dirty="0" err="1">
                <a:solidFill>
                  <a:srgbClr val="FEFEFE"/>
                </a:solidFill>
                <a:latin typeface="Poppins"/>
                <a:ea typeface="Poppins"/>
                <a:cs typeface="Poppins"/>
                <a:sym typeface="Poppins"/>
              </a:rPr>
              <a:t>nyata</a:t>
            </a:r>
            <a:r>
              <a:rPr lang="en-US" sz="1971" dirty="0">
                <a:solidFill>
                  <a:srgbClr val="FEFEFE"/>
                </a:solidFill>
                <a:latin typeface="Poppins"/>
                <a:ea typeface="Poppins"/>
                <a:cs typeface="Poppins"/>
                <a:sym typeface="Poppins"/>
              </a:rPr>
              <a:t> yang </a:t>
            </a:r>
            <a:r>
              <a:rPr lang="en-US" sz="1971" dirty="0" err="1">
                <a:solidFill>
                  <a:srgbClr val="FEFEFE"/>
                </a:solidFill>
                <a:latin typeface="Poppins"/>
                <a:ea typeface="Poppins"/>
                <a:cs typeface="Poppins"/>
                <a:sym typeface="Poppins"/>
              </a:rPr>
              <a:t>diunggah</a:t>
            </a:r>
            <a:r>
              <a:rPr lang="en-US" sz="1971" dirty="0">
                <a:solidFill>
                  <a:srgbClr val="FEFEFE"/>
                </a:solidFill>
                <a:latin typeface="Poppins"/>
                <a:ea typeface="Poppins"/>
                <a:cs typeface="Poppins"/>
                <a:sym typeface="Poppins"/>
              </a:rPr>
              <a:t> oleh </a:t>
            </a:r>
            <a:r>
              <a:rPr lang="en-US" sz="1971" dirty="0" err="1">
                <a:solidFill>
                  <a:srgbClr val="FEFEFE"/>
                </a:solidFill>
                <a:latin typeface="Poppins"/>
                <a:ea typeface="Poppins"/>
                <a:cs typeface="Poppins"/>
                <a:sym typeface="Poppins"/>
              </a:rPr>
              <a:t>pengunjung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sebelumnya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Dengan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memamerkan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pengalaman</a:t>
            </a:r>
            <a:r>
              <a:rPr lang="en-US" sz="1971" dirty="0">
                <a:solidFill>
                  <a:srgbClr val="FEFEFE"/>
                </a:solidFill>
                <a:latin typeface="Poppins"/>
                <a:ea typeface="Poppins"/>
                <a:cs typeface="Poppins"/>
                <a:sym typeface="Poppins"/>
              </a:rPr>
              <a:t> visual </a:t>
            </a:r>
            <a:r>
              <a:rPr lang="en-US" sz="1971" dirty="0" err="1">
                <a:solidFill>
                  <a:srgbClr val="FEFEFE"/>
                </a:solidFill>
                <a:latin typeface="Poppins"/>
                <a:ea typeface="Poppins"/>
                <a:cs typeface="Poppins"/>
                <a:sym typeface="Poppins"/>
              </a:rPr>
              <a:t>autentik</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dari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berbagai</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sudut</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pandang</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bukan</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hanya</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foto</a:t>
            </a:r>
            <a:r>
              <a:rPr lang="en-US" sz="1971" dirty="0">
                <a:solidFill>
                  <a:srgbClr val="FEFEFE"/>
                </a:solidFill>
                <a:latin typeface="Poppins"/>
                <a:ea typeface="Poppins"/>
                <a:cs typeface="Poppins"/>
                <a:sym typeface="Poppins"/>
              </a:rPr>
              <a:t> </a:t>
            </a:r>
            <a:r>
              <a:rPr lang="en-US" sz="1971" dirty="0" err="1">
                <a:solidFill>
                  <a:srgbClr val="FEFEFE"/>
                </a:solidFill>
                <a:latin typeface="Poppins"/>
                <a:ea typeface="Poppins"/>
                <a:cs typeface="Poppins"/>
                <a:sym typeface="Poppins"/>
              </a:rPr>
              <a:t>resmi</a:t>
            </a:r>
            <a:r>
              <a:rPr lang="en-US" sz="1971" dirty="0">
                <a:solidFill>
                  <a:srgbClr val="FEFEFE"/>
                </a:solidFill>
                <a:latin typeface="Poppins"/>
                <a:ea typeface="Poppins"/>
                <a:cs typeface="Poppins"/>
                <a:sym typeface="Poppins"/>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1615</Words>
  <Application>Microsoft Office PowerPoint</Application>
  <PresentationFormat>Custom</PresentationFormat>
  <Paragraphs>79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League Spartan</vt:lpstr>
      <vt:lpstr>Poppins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Green Minimalist Business Proposal Presentation</dc:title>
  <cp:lastModifiedBy>ASUS TUF</cp:lastModifiedBy>
  <cp:revision>2</cp:revision>
  <dcterms:created xsi:type="dcterms:W3CDTF">2006-08-16T00:00:00Z</dcterms:created>
  <dcterms:modified xsi:type="dcterms:W3CDTF">2025-11-25T02:21:37Z</dcterms:modified>
  <dc:identifier>DAG5gPJIBis</dc:identifier>
</cp:coreProperties>
</file>